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8"/>
  </p:notesMasterIdLst>
  <p:handoutMasterIdLst>
    <p:handoutMasterId r:id="rId49"/>
  </p:handoutMasterIdLst>
  <p:sldIdLst>
    <p:sldId id="309" r:id="rId2"/>
    <p:sldId id="382" r:id="rId3"/>
    <p:sldId id="289" r:id="rId4"/>
    <p:sldId id="260" r:id="rId5"/>
    <p:sldId id="367" r:id="rId6"/>
    <p:sldId id="381" r:id="rId7"/>
    <p:sldId id="368" r:id="rId8"/>
    <p:sldId id="263" r:id="rId9"/>
    <p:sldId id="264" r:id="rId10"/>
    <p:sldId id="291" r:id="rId11"/>
    <p:sldId id="360" r:id="rId12"/>
    <p:sldId id="296" r:id="rId13"/>
    <p:sldId id="303" r:id="rId14"/>
    <p:sldId id="361" r:id="rId15"/>
    <p:sldId id="362" r:id="rId16"/>
    <p:sldId id="374" r:id="rId17"/>
    <p:sldId id="363" r:id="rId18"/>
    <p:sldId id="267" r:id="rId19"/>
    <p:sldId id="364" r:id="rId20"/>
    <p:sldId id="270" r:id="rId21"/>
    <p:sldId id="365" r:id="rId22"/>
    <p:sldId id="369" r:id="rId23"/>
    <p:sldId id="373" r:id="rId24"/>
    <p:sldId id="370" r:id="rId25"/>
    <p:sldId id="371" r:id="rId26"/>
    <p:sldId id="372" r:id="rId27"/>
    <p:sldId id="349" r:id="rId28"/>
    <p:sldId id="312" r:id="rId29"/>
    <p:sldId id="346" r:id="rId30"/>
    <p:sldId id="348" r:id="rId31"/>
    <p:sldId id="355" r:id="rId32"/>
    <p:sldId id="313" r:id="rId33"/>
    <p:sldId id="314" r:id="rId34"/>
    <p:sldId id="356" r:id="rId35"/>
    <p:sldId id="315" r:id="rId36"/>
    <p:sldId id="332" r:id="rId37"/>
    <p:sldId id="335" r:id="rId38"/>
    <p:sldId id="336" r:id="rId39"/>
    <p:sldId id="345" r:id="rId40"/>
    <p:sldId id="377" r:id="rId41"/>
    <p:sldId id="378" r:id="rId42"/>
    <p:sldId id="379" r:id="rId43"/>
    <p:sldId id="380" r:id="rId44"/>
    <p:sldId id="350" r:id="rId45"/>
    <p:sldId id="366" r:id="rId46"/>
    <p:sldId id="3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5791A5"/>
    <a:srgbClr val="145DA0"/>
    <a:srgbClr val="051D40"/>
    <a:srgbClr val="3E7BD8"/>
    <a:srgbClr val="FFFFE3"/>
    <a:srgbClr val="E4E5E8"/>
    <a:srgbClr val="A5CFE2"/>
    <a:srgbClr val="609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627" autoAdjust="0"/>
  </p:normalViewPr>
  <p:slideViewPr>
    <p:cSldViewPr snapToGrid="0">
      <p:cViewPr varScale="1">
        <p:scale>
          <a:sx n="86" d="100"/>
          <a:sy n="86" d="100"/>
        </p:scale>
        <p:origin x="72" y="23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lang="en-US" sz="3100" dirty="0">
              <a:latin typeface="Aptos (Body)"/>
            </a:rPr>
            <a:t>NumPy</a:t>
          </a: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3100" b="0" i="0" u="none" strike="noStrike" cap="none" spc="0" normalizeH="0" baseline="0" noProof="0" dirty="0">
              <a:ln/>
              <a:effectLst/>
              <a:uLnTx/>
              <a:uFillTx/>
              <a:latin typeface="Aptos (Body)"/>
              <a:ea typeface="+mn-ea"/>
              <a:cs typeface="+mn-cs"/>
            </a:rPr>
            <a:t>Pandas</a:t>
          </a:r>
          <a:endParaRPr lang="en-US" sz="31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4CB4639-4192-4B2A-B392-ABE6C13893DB}">
      <dgm:prSet phldrT="[Text]" custT="1"/>
      <dgm:spPr/>
      <dgm:t>
        <a:bodyPr/>
        <a:lstStyle/>
        <a:p>
          <a:pPr>
            <a:buClrTx/>
            <a:buSzTx/>
          </a:pPr>
          <a:r>
            <a:rPr kumimoji="0" lang="en-US" sz="3100" b="0" i="0" u="none" strike="noStrike" cap="none" spc="0" normalizeH="0" baseline="0" noProof="0" dirty="0" err="1">
              <a:ln/>
              <a:effectLst/>
              <a:uLnTx/>
              <a:uFillTx/>
              <a:latin typeface="Aptos (Body)"/>
              <a:ea typeface="+mn-ea"/>
              <a:cs typeface="+mn-cs"/>
            </a:rPr>
            <a:t>PIllow</a:t>
          </a:r>
          <a:endParaRPr lang="en-US" sz="3100" dirty="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36A5D35B-9C43-4B13-A8F2-F2CDCE3098E2}">
      <dgm:prSet phldrT="[Text]"/>
      <dgm:spPr/>
      <dgm:t>
        <a:bodyPr/>
        <a:lstStyle/>
        <a:p>
          <a:r>
            <a:rPr kumimoji="0" lang="en-US" b="0" i="0" u="none" strike="noStrike" cap="none" spc="0" normalizeH="0" baseline="0" noProof="0" dirty="0">
              <a:ln/>
              <a:effectLst/>
              <a:uLnTx/>
              <a:uFillTx/>
              <a:latin typeface="Aptos (Body)"/>
              <a:ea typeface="+mn-ea"/>
              <a:cs typeface="+mn-cs"/>
            </a:rPr>
            <a:t>Scikit-Learn</a:t>
          </a:r>
          <a:endParaRPr lang="en-US" dirty="0"/>
        </a:p>
      </dgm:t>
    </dgm:pt>
    <dgm:pt modelId="{3DEF5D6F-6C87-41EE-BA4E-37B9B264730B}" type="parTrans" cxnId="{63405611-18C7-492F-AED3-81349B5A6CB5}">
      <dgm:prSet/>
      <dgm:spPr/>
      <dgm:t>
        <a:bodyPr/>
        <a:lstStyle/>
        <a:p>
          <a:endParaRPr lang="en-US"/>
        </a:p>
      </dgm:t>
    </dgm:pt>
    <dgm:pt modelId="{D4CE3B2B-E999-4E31-B947-421A8966E8E3}" type="sibTrans" cxnId="{63405611-18C7-492F-AED3-81349B5A6CB5}">
      <dgm:prSet/>
      <dgm:spPr/>
      <dgm:t>
        <a:bodyPr/>
        <a:lstStyle/>
        <a:p>
          <a:endParaRPr lang="en-US"/>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custLinFactNeighborY="414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dgm:spPr>
    </dgm:pt>
    <dgm:pt modelId="{A9D95196-3F4A-4B0F-98F3-D36E16931B1D}" type="pres">
      <dgm:prSet presAssocID="{D326C9C5-0A19-46F2-86D4-F745250CB1BC}" presName="sibTrans" presStyleCnt="0"/>
      <dgm:spPr/>
    </dgm:pt>
    <dgm:pt modelId="{FADE0D2A-544D-4CF3-8881-05ACF05FCDC9}" type="pres">
      <dgm:prSet presAssocID="{36A5D35B-9C43-4B13-A8F2-F2CDCE3098E2}" presName="comp" presStyleCnt="0"/>
      <dgm:spPr/>
    </dgm:pt>
    <dgm:pt modelId="{1CE1C07E-3171-4443-B725-4889231F6858}" type="pres">
      <dgm:prSet presAssocID="{36A5D35B-9C43-4B13-A8F2-F2CDCE3098E2}" presName="rect2" presStyleLbl="node1" presStyleIdx="3" presStyleCnt="4">
        <dgm:presLayoutVars>
          <dgm:bulletEnabled val="1"/>
        </dgm:presLayoutVars>
      </dgm:prSet>
      <dgm:spPr/>
    </dgm:pt>
    <dgm:pt modelId="{E993D79C-4E86-418F-8C9A-7A79FF7F0B0B}" type="pres">
      <dgm:prSet presAssocID="{36A5D35B-9C43-4B13-A8F2-F2CDCE3098E2}" presName="rect1" presStyleLbl="lnNode1" presStyleIdx="3" presStyleCnt="4"/>
      <dgm:spPr>
        <a:blipFill dpi="0" rotWithShape="1">
          <a:blip xmlns:r="http://schemas.openxmlformats.org/officeDocument/2006/relationships" r:embed="rId4"/>
          <a:srcRect/>
          <a:stretch>
            <a:fillRect l="-9447" t="17413" r="-7028" b="20633"/>
          </a:stretch>
        </a:blipFill>
      </dgm:spPr>
    </dgm:pt>
  </dgm:ptLst>
  <dgm:cxnLst>
    <dgm:cxn modelId="{4D88850B-F7B6-4F86-A198-EABA95996FB3}" type="presOf" srcId="{CF40AC32-5807-4C42-A98E-79E823DC0BF2}" destId="{3C78BBAB-6388-4727-8231-09A0F2B447BF}" srcOrd="0" destOrd="0" presId="urn:microsoft.com/office/officeart/2008/layout/AlternatingPictureBlocks"/>
    <dgm:cxn modelId="{63405611-18C7-492F-AED3-81349B5A6CB5}" srcId="{3C79810B-E703-4EBD-95B3-D09005434196}" destId="{36A5D35B-9C43-4B13-A8F2-F2CDCE3098E2}" srcOrd="3" destOrd="0" parTransId="{3DEF5D6F-6C87-41EE-BA4E-37B9B264730B}" sibTransId="{D4CE3B2B-E999-4E31-B947-421A8966E8E3}"/>
    <dgm:cxn modelId="{AAF06E2E-F8B9-433B-BA05-42109D3A8518}" srcId="{3C79810B-E703-4EBD-95B3-D09005434196}" destId="{44CB4639-4192-4B2A-B392-ABE6C13893DB}" srcOrd="2" destOrd="0" parTransId="{A367303A-5C50-4F1B-8BA0-A30EE2E01649}" sibTransId="{D326C9C5-0A19-46F2-86D4-F745250CB1BC}"/>
    <dgm:cxn modelId="{7A048534-5F49-4D3E-8362-178374E2CC3D}" type="presOf" srcId="{36A5D35B-9C43-4B13-A8F2-F2CDCE3098E2}" destId="{1CE1C07E-3171-4443-B725-4889231F6858}" srcOrd="0" destOrd="0" presId="urn:microsoft.com/office/officeart/2008/layout/AlternatingPictureBlocks"/>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4945AD57-D62F-4965-96D7-4B3F0E31BA47}" type="presParOf" srcId="{BF7CB4B4-E39A-4DD7-A542-728851138866}" destId="{A9D95196-3F4A-4B0F-98F3-D36E16931B1D}" srcOrd="5" destOrd="0" presId="urn:microsoft.com/office/officeart/2008/layout/AlternatingPictureBlocks"/>
    <dgm:cxn modelId="{4206FD8C-9E25-4798-905B-E3183AAB829F}" type="presParOf" srcId="{BF7CB4B4-E39A-4DD7-A542-728851138866}" destId="{FADE0D2A-544D-4CF3-8881-05ACF05FCDC9}" srcOrd="6" destOrd="0" presId="urn:microsoft.com/office/officeart/2008/layout/AlternatingPictureBlocks"/>
    <dgm:cxn modelId="{92678AB5-6F98-48E3-9701-28AA930FB075}" type="presParOf" srcId="{FADE0D2A-544D-4CF3-8881-05ACF05FCDC9}" destId="{1CE1C07E-3171-4443-B725-4889231F6858}" srcOrd="0" destOrd="0" presId="urn:microsoft.com/office/officeart/2008/layout/AlternatingPictureBlocks"/>
    <dgm:cxn modelId="{589DDAB3-3DF5-4ECC-96E8-BCBC5FC7A9D7}" type="presParOf" srcId="{FADE0D2A-544D-4CF3-8881-05ACF05FCDC9}" destId="{E993D79C-4E86-418F-8C9A-7A79FF7F0B0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kumimoji="0" lang="en-US" sz="2400" b="0" i="0" u="none" strike="noStrike" cap="none" spc="0" normalizeH="0" baseline="0" noProof="0" dirty="0">
              <a:ln/>
              <a:effectLst/>
              <a:uLnTx/>
              <a:uFillTx/>
              <a:latin typeface="Aptos (Body)"/>
              <a:ea typeface="+mn-ea"/>
              <a:cs typeface="+mn-cs"/>
            </a:rPr>
            <a:t>TensorFlow</a:t>
          </a:r>
          <a:endParaRPr lang="en-US" sz="3100" dirty="0">
            <a:latin typeface="Aptos (Body)"/>
          </a:endParaRP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2400" b="0" i="0" u="none" strike="noStrike" cap="none" spc="0" normalizeH="0" baseline="0" noProof="0" dirty="0" err="1">
              <a:ln/>
              <a:effectLst/>
              <a:uLnTx/>
              <a:uFillTx/>
              <a:latin typeface="Aptos (Body)"/>
              <a:ea typeface="+mn-ea"/>
              <a:cs typeface="+mn-cs"/>
            </a:rPr>
            <a:t>MatPlotLib</a:t>
          </a:r>
          <a:endParaRPr lang="en-US" sz="24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0059BA0-0C21-4447-94CE-F458D0B1CE8F}">
      <dgm:prSet custT="1"/>
      <dgm:spPr/>
      <dgm:t>
        <a:bodyPr/>
        <a:lstStyle/>
        <a:p>
          <a:r>
            <a:rPr lang="en-US" sz="3100" dirty="0"/>
            <a:t>Kaggle</a:t>
          </a:r>
        </a:p>
      </dgm:t>
    </dgm:pt>
    <dgm:pt modelId="{D3C4D942-022C-4C7D-8DD0-A95BFCE8BF17}" type="parTrans" cxnId="{6F935CDA-CE02-4F6F-B9B9-13E33490F3C1}">
      <dgm:prSet/>
      <dgm:spPr/>
      <dgm:t>
        <a:bodyPr/>
        <a:lstStyle/>
        <a:p>
          <a:endParaRPr lang="en-US"/>
        </a:p>
      </dgm:t>
    </dgm:pt>
    <dgm:pt modelId="{85FCF7E6-8109-485B-996B-254764EB1FDA}" type="sibTrans" cxnId="{6F935CDA-CE02-4F6F-B9B9-13E33490F3C1}">
      <dgm:prSet/>
      <dgm:spPr/>
      <dgm:t>
        <a:bodyPr/>
        <a:lstStyle/>
        <a:p>
          <a:endParaRPr lang="en-US"/>
        </a:p>
      </dgm:t>
    </dgm:pt>
    <dgm:pt modelId="{44CB4639-4192-4B2A-B392-ABE6C13893DB}">
      <dgm:prSet phldrT="[Text]" custT="1"/>
      <dgm:spPr/>
      <dgm:t>
        <a:bodyPr/>
        <a:lstStyle/>
        <a:p>
          <a:pPr>
            <a:buClrTx/>
            <a:buSzTx/>
          </a:pPr>
          <a:r>
            <a:rPr lang="en-US" sz="3100" dirty="0" err="1">
              <a:latin typeface="Aptos (Body)"/>
            </a:rPr>
            <a:t>Colab</a:t>
          </a:r>
          <a:endParaRPr lang="en-US" sz="3100" dirty="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dpi="0" rotWithShape="1">
          <a:blip xmlns:r="http://schemas.openxmlformats.org/officeDocument/2006/relationships" r:embed="rId2"/>
          <a:srcRect/>
          <a:stretch>
            <a:fillRect l="3189" t="4604" r="2794" b="3223"/>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a:srcRect/>
          <a:stretch>
            <a:fillRect l="-25275" t="7196" r="-26037" b="540"/>
          </a:stretch>
        </a:blipFill>
      </dgm:spPr>
    </dgm:pt>
    <dgm:pt modelId="{69FEBA7C-0DDF-4B23-BF2A-90B55CBB47C4}" type="pres">
      <dgm:prSet presAssocID="{D326C9C5-0A19-46F2-86D4-F745250CB1BC}" presName="sibTrans" presStyleCnt="0"/>
      <dgm:spPr/>
    </dgm:pt>
    <dgm:pt modelId="{CFB0F215-6AE2-4883-B4C6-4B69AE2EE70F}" type="pres">
      <dgm:prSet presAssocID="{40059BA0-0C21-4447-94CE-F458D0B1CE8F}" presName="comp" presStyleCnt="0"/>
      <dgm:spPr/>
    </dgm:pt>
    <dgm:pt modelId="{184A662B-7ACE-4346-8DAB-7BF896C600F1}" type="pres">
      <dgm:prSet presAssocID="{40059BA0-0C21-4447-94CE-F458D0B1CE8F}" presName="rect2" presStyleLbl="node1" presStyleIdx="3" presStyleCnt="4">
        <dgm:presLayoutVars>
          <dgm:bulletEnabled val="1"/>
        </dgm:presLayoutVars>
      </dgm:prSet>
      <dgm:spPr/>
    </dgm:pt>
    <dgm:pt modelId="{12EA0DCA-B538-446F-B333-A49B8907C644}" type="pres">
      <dgm:prSet presAssocID="{40059BA0-0C21-4447-94CE-F458D0B1CE8F}" presName="rect1" presStyleLbl="ln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pt>
  </dgm:ptLst>
  <dgm:cxnLst>
    <dgm:cxn modelId="{0DA5B006-54D8-4939-831B-0EED95975647}" type="presOf" srcId="{40059BA0-0C21-4447-94CE-F458D0B1CE8F}" destId="{184A662B-7ACE-4346-8DAB-7BF896C600F1}" srcOrd="0" destOrd="0" presId="urn:microsoft.com/office/officeart/2008/layout/AlternatingPictureBlocks"/>
    <dgm:cxn modelId="{4D88850B-F7B6-4F86-A198-EABA95996FB3}" type="presOf" srcId="{CF40AC32-5807-4C42-A98E-79E823DC0BF2}" destId="{3C78BBAB-6388-4727-8231-09A0F2B447B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6F935CDA-CE02-4F6F-B9B9-13E33490F3C1}" srcId="{3C79810B-E703-4EBD-95B3-D09005434196}" destId="{40059BA0-0C21-4447-94CE-F458D0B1CE8F}" srcOrd="3" destOrd="0" parTransId="{D3C4D942-022C-4C7D-8DD0-A95BFCE8BF17}" sibTransId="{85FCF7E6-8109-485B-996B-254764EB1FDA}"/>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58A6D4A8-5634-4121-BC5A-E050D28638F6}" type="presParOf" srcId="{BF7CB4B4-E39A-4DD7-A542-728851138866}" destId="{69FEBA7C-0DDF-4B23-BF2A-90B55CBB47C4}" srcOrd="5" destOrd="0" presId="urn:microsoft.com/office/officeart/2008/layout/AlternatingPictureBlocks"/>
    <dgm:cxn modelId="{A166A20A-2A39-4394-B4EE-8515E3C2B0AA}" type="presParOf" srcId="{BF7CB4B4-E39A-4DD7-A542-728851138866}" destId="{CFB0F215-6AE2-4883-B4C6-4B69AE2EE70F}" srcOrd="6" destOrd="0" presId="urn:microsoft.com/office/officeart/2008/layout/AlternatingPictureBlocks"/>
    <dgm:cxn modelId="{02F2A402-260F-4B23-833D-A3B79DBF21F5}" type="presParOf" srcId="{CFB0F215-6AE2-4883-B4C6-4B69AE2EE70F}" destId="{184A662B-7ACE-4346-8DAB-7BF896C600F1}" srcOrd="0" destOrd="0" presId="urn:microsoft.com/office/officeart/2008/layout/AlternatingPictureBlocks"/>
    <dgm:cxn modelId="{8C3F938F-9E8B-48AB-83D4-EF2822A4FB11}" type="presParOf" srcId="{CFB0F215-6AE2-4883-B4C6-4B69AE2EE70F}" destId="{12EA0DCA-B538-446F-B333-A49B8907C644}"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Aptos (Body)"/>
            </a:rPr>
            <a:t>NumPy</a:t>
          </a:r>
        </a:p>
      </dsp:txBody>
      <dsp:txXfrm>
        <a:off x="1954811" y="850"/>
        <a:ext cx="1744290" cy="788914"/>
      </dsp:txXfrm>
    </dsp:sp>
    <dsp:sp modelId="{F0978299-1EFA-4D2F-BD0E-9226FF28D646}">
      <dsp:nvSpPr>
        <dsp:cNvPr id="0" name=""/>
        <dsp:cNvSpPr/>
      </dsp:nvSpPr>
      <dsp:spPr>
        <a:xfrm>
          <a:off x="1095683" y="33511"/>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0" lang="en-US" sz="3100" b="0" i="0" u="none" strike="noStrike" kern="1200" cap="none" spc="0" normalizeH="0" baseline="0" noProof="0" dirty="0">
              <a:ln/>
              <a:effectLst/>
              <a:uLnTx/>
              <a:uFillTx/>
              <a:latin typeface="Aptos (Body)"/>
              <a:ea typeface="+mn-ea"/>
              <a:cs typeface="+mn-cs"/>
            </a:rPr>
            <a:t>Pandas</a:t>
          </a:r>
          <a:endParaRPr lang="en-US" sz="31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kumimoji="0" lang="en-US" sz="3100" b="0" i="0" u="none" strike="noStrike" kern="1200" cap="none" spc="0" normalizeH="0" baseline="0" noProof="0" dirty="0" err="1">
              <a:ln/>
              <a:effectLst/>
              <a:uLnTx/>
              <a:uFillTx/>
              <a:latin typeface="Aptos (Body)"/>
              <a:ea typeface="+mn-ea"/>
              <a:cs typeface="+mn-cs"/>
            </a:rPr>
            <a:t>PIllow</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1C07E-3171-4443-B725-4889231F6858}">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kumimoji="0" lang="en-US" sz="2300" b="0" i="0" u="none" strike="noStrike" kern="1200" cap="none" spc="0" normalizeH="0" baseline="0" noProof="0" dirty="0">
              <a:ln/>
              <a:effectLst/>
              <a:uLnTx/>
              <a:uFillTx/>
              <a:latin typeface="Aptos (Body)"/>
              <a:ea typeface="+mn-ea"/>
              <a:cs typeface="+mn-cs"/>
            </a:rPr>
            <a:t>Scikit-Learn</a:t>
          </a:r>
          <a:endParaRPr lang="en-US" sz="2300" kern="1200" dirty="0"/>
        </a:p>
      </dsp:txBody>
      <dsp:txXfrm>
        <a:off x="1095683" y="2758107"/>
        <a:ext cx="1744290" cy="788914"/>
      </dsp:txXfrm>
    </dsp:sp>
    <dsp:sp modelId="{E993D79C-4E86-418F-8C9A-7A79FF7F0B0B}">
      <dsp:nvSpPr>
        <dsp:cNvPr id="0" name=""/>
        <dsp:cNvSpPr/>
      </dsp:nvSpPr>
      <dsp:spPr>
        <a:xfrm>
          <a:off x="2918076" y="2758107"/>
          <a:ext cx="781025" cy="788914"/>
        </a:xfrm>
        <a:prstGeom prst="rect">
          <a:avLst/>
        </a:prstGeom>
        <a:blipFill dpi="0" rotWithShape="1">
          <a:blip xmlns:r="http://schemas.openxmlformats.org/officeDocument/2006/relationships" r:embed="rId4"/>
          <a:srcRect/>
          <a:stretch>
            <a:fillRect l="-9447" t="17413" r="-7028" b="2063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a:ln/>
              <a:effectLst/>
              <a:uLnTx/>
              <a:uFillTx/>
              <a:latin typeface="Aptos (Body)"/>
              <a:ea typeface="+mn-ea"/>
              <a:cs typeface="+mn-cs"/>
            </a:rPr>
            <a:t>TensorFlow</a:t>
          </a:r>
          <a:endParaRPr lang="en-US" sz="3100" kern="1200" dirty="0">
            <a:latin typeface="Aptos (Body)"/>
          </a:endParaRPr>
        </a:p>
      </dsp:txBody>
      <dsp:txXfrm>
        <a:off x="1954811" y="850"/>
        <a:ext cx="1744290" cy="788914"/>
      </dsp:txXfrm>
    </dsp:sp>
    <dsp:sp modelId="{F0978299-1EFA-4D2F-BD0E-9226FF28D646}">
      <dsp:nvSpPr>
        <dsp:cNvPr id="0" name=""/>
        <dsp:cNvSpPr/>
      </dsp:nvSpPr>
      <dsp:spPr>
        <a:xfrm>
          <a:off x="1095683" y="850"/>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err="1">
              <a:ln/>
              <a:effectLst/>
              <a:uLnTx/>
              <a:uFillTx/>
              <a:latin typeface="Aptos (Body)"/>
              <a:ea typeface="+mn-ea"/>
              <a:cs typeface="+mn-cs"/>
            </a:rPr>
            <a:t>MatPlotLib</a:t>
          </a:r>
          <a:endParaRPr lang="en-US" sz="24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dpi="0" rotWithShape="1">
          <a:blip xmlns:r="http://schemas.openxmlformats.org/officeDocument/2006/relationships" r:embed="rId2"/>
          <a:srcRect/>
          <a:stretch>
            <a:fillRect l="3189" t="4604" r="2794" b="322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lang="en-US" sz="3100" kern="1200" dirty="0" err="1">
              <a:latin typeface="Aptos (Body)"/>
            </a:rPr>
            <a:t>Colab</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a:srcRect/>
          <a:stretch>
            <a:fillRect l="-25275" t="7196" r="-26037" b="54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A662B-7ACE-4346-8DAB-7BF896C600F1}">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Kaggle</a:t>
          </a:r>
        </a:p>
      </dsp:txBody>
      <dsp:txXfrm>
        <a:off x="1095683" y="2758107"/>
        <a:ext cx="1744290" cy="788914"/>
      </dsp:txXfrm>
    </dsp:sp>
    <dsp:sp modelId="{12EA0DCA-B538-446F-B333-A49B8907C644}">
      <dsp:nvSpPr>
        <dsp:cNvPr id="0" name=""/>
        <dsp:cNvSpPr/>
      </dsp:nvSpPr>
      <dsp:spPr>
        <a:xfrm>
          <a:off x="2918076" y="2758107"/>
          <a:ext cx="781025" cy="78891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AA4AC4-6042-4F93-C436-1D83E11C9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69D3DB-CCB5-F5C9-FE7C-E1FC04B17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6526-A4BE-4D4B-B797-AB9B5296C918}" type="datetimeFigureOut">
              <a:rPr lang="en-US" smtClean="0"/>
              <a:t>6/12/2025</a:t>
            </a:fld>
            <a:endParaRPr lang="en-US"/>
          </a:p>
        </p:txBody>
      </p:sp>
      <p:sp>
        <p:nvSpPr>
          <p:cNvPr id="4" name="Footer Placeholder 3">
            <a:extLst>
              <a:ext uri="{FF2B5EF4-FFF2-40B4-BE49-F238E27FC236}">
                <a16:creationId xmlns:a16="http://schemas.microsoft.com/office/drawing/2014/main" id="{1A12C3FA-4BA2-AF61-7B2A-518971868D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FCDE5C-D6C9-F172-7B1C-BC53E61B3D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9B33AD-4A00-40FD-900A-D88A82431A5B}" type="slidenum">
              <a:rPr lang="en-US" smtClean="0"/>
              <a:t>‹#›</a:t>
            </a:fld>
            <a:endParaRPr lang="en-US"/>
          </a:p>
        </p:txBody>
      </p:sp>
    </p:spTree>
    <p:extLst>
      <p:ext uri="{BB962C8B-B14F-4D97-AF65-F5344CB8AC3E}">
        <p14:creationId xmlns:p14="http://schemas.microsoft.com/office/powerpoint/2010/main" val="617003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FB733-1803-4642-8948-BE0762E71D8A}"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F9C-245F-4C73-85E0-11A8F09A4EDD}" type="slidenum">
              <a:rPr lang="en-US" smtClean="0"/>
              <a:t>‹#›</a:t>
            </a:fld>
            <a:endParaRPr lang="en-US"/>
          </a:p>
        </p:txBody>
      </p:sp>
    </p:spTree>
    <p:extLst>
      <p:ext uri="{BB962C8B-B14F-4D97-AF65-F5344CB8AC3E}">
        <p14:creationId xmlns:p14="http://schemas.microsoft.com/office/powerpoint/2010/main" val="141525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30</a:t>
            </a:fld>
            <a:endParaRPr lang="en-US"/>
          </a:p>
        </p:txBody>
      </p:sp>
    </p:spTree>
    <p:extLst>
      <p:ext uri="{BB962C8B-B14F-4D97-AF65-F5344CB8AC3E}">
        <p14:creationId xmlns:p14="http://schemas.microsoft.com/office/powerpoint/2010/main" val="25570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32</a:t>
            </a:fld>
            <a:endParaRPr lang="en-US"/>
          </a:p>
        </p:txBody>
      </p:sp>
    </p:spTree>
    <p:extLst>
      <p:ext uri="{BB962C8B-B14F-4D97-AF65-F5344CB8AC3E}">
        <p14:creationId xmlns:p14="http://schemas.microsoft.com/office/powerpoint/2010/main" val="394642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33</a:t>
            </a:fld>
            <a:endParaRPr lang="en-US"/>
          </a:p>
        </p:txBody>
      </p:sp>
    </p:spTree>
    <p:extLst>
      <p:ext uri="{BB962C8B-B14F-4D97-AF65-F5344CB8AC3E}">
        <p14:creationId xmlns:p14="http://schemas.microsoft.com/office/powerpoint/2010/main" val="306812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35</a:t>
            </a:fld>
            <a:endParaRPr lang="en-US"/>
          </a:p>
        </p:txBody>
      </p:sp>
    </p:spTree>
    <p:extLst>
      <p:ext uri="{BB962C8B-B14F-4D97-AF65-F5344CB8AC3E}">
        <p14:creationId xmlns:p14="http://schemas.microsoft.com/office/powerpoint/2010/main" val="152213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37</a:t>
            </a:fld>
            <a:endParaRPr lang="en-US"/>
          </a:p>
        </p:txBody>
      </p:sp>
    </p:spTree>
    <p:extLst>
      <p:ext uri="{BB962C8B-B14F-4D97-AF65-F5344CB8AC3E}">
        <p14:creationId xmlns:p14="http://schemas.microsoft.com/office/powerpoint/2010/main" val="384962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44</a:t>
            </a:fld>
            <a:endParaRPr lang="en-US"/>
          </a:p>
        </p:txBody>
      </p:sp>
    </p:spTree>
    <p:extLst>
      <p:ext uri="{BB962C8B-B14F-4D97-AF65-F5344CB8AC3E}">
        <p14:creationId xmlns:p14="http://schemas.microsoft.com/office/powerpoint/2010/main" val="379963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8</a:t>
            </a:fld>
            <a:endParaRPr lang="en-US"/>
          </a:p>
        </p:txBody>
      </p:sp>
    </p:spTree>
    <p:extLst>
      <p:ext uri="{BB962C8B-B14F-4D97-AF65-F5344CB8AC3E}">
        <p14:creationId xmlns:p14="http://schemas.microsoft.com/office/powerpoint/2010/main" val="141285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9</a:t>
            </a:fld>
            <a:endParaRPr lang="en-US"/>
          </a:p>
        </p:txBody>
      </p:sp>
    </p:spTree>
    <p:extLst>
      <p:ext uri="{BB962C8B-B14F-4D97-AF65-F5344CB8AC3E}">
        <p14:creationId xmlns:p14="http://schemas.microsoft.com/office/powerpoint/2010/main" val="264152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0CEF9C-245F-4C73-85E0-11A8F09A4EDD}" type="slidenum">
              <a:rPr lang="en-US" smtClean="0"/>
              <a:t>12</a:t>
            </a:fld>
            <a:endParaRPr lang="en-US"/>
          </a:p>
        </p:txBody>
      </p:sp>
    </p:spTree>
    <p:extLst>
      <p:ext uri="{BB962C8B-B14F-4D97-AF65-F5344CB8AC3E}">
        <p14:creationId xmlns:p14="http://schemas.microsoft.com/office/powerpoint/2010/main" val="179647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13</a:t>
            </a:fld>
            <a:endParaRPr lang="en-US"/>
          </a:p>
        </p:txBody>
      </p:sp>
    </p:spTree>
    <p:extLst>
      <p:ext uri="{BB962C8B-B14F-4D97-AF65-F5344CB8AC3E}">
        <p14:creationId xmlns:p14="http://schemas.microsoft.com/office/powerpoint/2010/main" val="149534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عشان ن</a:t>
            </a:r>
            <a:r>
              <a:rPr lang="en-US" sz="1800" kern="100" dirty="0">
                <a:effectLst/>
                <a:latin typeface="Aptos" panose="020B0004020202020204" pitchFamily="34" charset="0"/>
                <a:ea typeface="Aptos" panose="020B0004020202020204" pitchFamily="34" charset="0"/>
                <a:cs typeface="Arial" panose="020B0604020202020204" pitchFamily="34" charset="0"/>
              </a:rPr>
              <a:t>Explore </a:t>
            </a:r>
            <a:r>
              <a:rPr lang="ar-EG" sz="1800" kern="100" dirty="0">
                <a:effectLst/>
                <a:latin typeface="Aptos" panose="020B0004020202020204" pitchFamily="34" charset="0"/>
                <a:ea typeface="Aptos" panose="020B0004020202020204" pitchFamily="34" charset="0"/>
                <a:cs typeface="Arial" panose="020B0604020202020204" pitchFamily="34" charset="0"/>
              </a:rPr>
              <a:t> الداتا و نعمل </a:t>
            </a:r>
            <a:r>
              <a:rPr lang="en-US" sz="1800" kern="100" dirty="0">
                <a:effectLst/>
                <a:latin typeface="Aptos" panose="020B0004020202020204" pitchFamily="34" charset="0"/>
                <a:ea typeface="Aptos" panose="020B0004020202020204" pitchFamily="34" charset="0"/>
                <a:cs typeface="Arial" panose="020B0604020202020204" pitchFamily="34" charset="0"/>
              </a:rPr>
              <a:t>Visualization </a:t>
            </a:r>
            <a:r>
              <a:rPr lang="ar-EG" sz="1800" kern="100" dirty="0">
                <a:effectLst/>
                <a:latin typeface="Aptos" panose="020B0004020202020204" pitchFamily="34" charset="0"/>
                <a:ea typeface="Aptos" panose="020B0004020202020204" pitchFamily="34" charset="0"/>
                <a:cs typeface="Arial" panose="020B0604020202020204" pitchFamily="34" charset="0"/>
              </a:rPr>
              <a:t> استخدمنا بايثون و مكتبة </a:t>
            </a:r>
            <a:r>
              <a:rPr lang="en-US" sz="1800" kern="100" dirty="0">
                <a:effectLst/>
                <a:latin typeface="Aptos" panose="020B0004020202020204" pitchFamily="34" charset="0"/>
                <a:ea typeface="Aptos" panose="020B0004020202020204" pitchFamily="34" charset="0"/>
                <a:cs typeface="Arial" panose="020B0604020202020204" pitchFamily="34" charset="0"/>
              </a:rPr>
              <a:t>matplotlib</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في الجراف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هنلاقى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distribution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فهنلاحظ</a:t>
            </a:r>
            <a:r>
              <a:rPr lang="ar-EG" sz="1800" kern="100" dirty="0">
                <a:effectLst/>
                <a:latin typeface="Aptos" panose="020B0004020202020204" pitchFamily="34" charset="0"/>
                <a:ea typeface="Aptos" panose="020B0004020202020204" pitchFamily="34" charset="0"/>
                <a:cs typeface="Arial" panose="020B0604020202020204" pitchFamily="34" charset="0"/>
              </a:rPr>
              <a:t> ان في كلاس واحد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a:t>
            </a:r>
            <a:r>
              <a:rPr lang="en-US" sz="1800" kern="100" dirty="0">
                <a:effectLst/>
                <a:latin typeface="Aptos" panose="020B0004020202020204" pitchFamily="34" charset="0"/>
                <a:ea typeface="Aptos" panose="020B0004020202020204" pitchFamily="34" charset="0"/>
                <a:cs typeface="Arial" panose="020B0604020202020204" pitchFamily="34" charset="0"/>
              </a:rPr>
              <a:t>Melanocytic Nevi </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الغالب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حوالى 67%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يسبب مشكلة لما </a:t>
            </a:r>
            <a:r>
              <a:rPr lang="ar-EG" sz="1800" kern="100" dirty="0" err="1">
                <a:effectLst/>
                <a:latin typeface="Aptos" panose="020B0004020202020204" pitchFamily="34" charset="0"/>
                <a:ea typeface="Aptos" panose="020B0004020202020204" pitchFamily="34" charset="0"/>
                <a:cs typeface="Arial" panose="020B0604020202020204" pitchFamily="34" charset="0"/>
              </a:rPr>
              <a:t>نيجى</a:t>
            </a:r>
            <a:r>
              <a:rPr lang="ar-EG" sz="1800" kern="100" dirty="0">
                <a:effectLst/>
                <a:latin typeface="Aptos" panose="020B0004020202020204" pitchFamily="34" charset="0"/>
                <a:ea typeface="Aptos" panose="020B0004020202020204" pitchFamily="34" charset="0"/>
                <a:cs typeface="Arial" panose="020B0604020202020204" pitchFamily="34" charset="0"/>
              </a:rPr>
              <a:t> ندرب الموديل لأنه ممكن يخلى الموديل ينحاز في ال</a:t>
            </a:r>
            <a:r>
              <a:rPr lang="en-US" sz="1800" kern="100" dirty="0" err="1">
                <a:effectLst/>
                <a:latin typeface="Aptos" panose="020B0004020202020204" pitchFamily="34" charset="0"/>
                <a:ea typeface="Aptos" panose="020B0004020202020204" pitchFamily="34" charset="0"/>
                <a:cs typeface="Arial" panose="020B0604020202020204" pitchFamily="34" charset="0"/>
              </a:rPr>
              <a:t>classfication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عن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يعنى مش </a:t>
            </a:r>
            <a:r>
              <a:rPr lang="ar-EG" sz="1800" kern="100" dirty="0" err="1">
                <a:effectLst/>
                <a:latin typeface="Aptos" panose="020B0004020202020204" pitchFamily="34" charset="0"/>
                <a:ea typeface="Aptos" panose="020B0004020202020204" pitchFamily="34" charset="0"/>
                <a:cs typeface="Arial" panose="020B0604020202020204" pitchFamily="34" charset="0"/>
              </a:rPr>
              <a:t>هيقدر</a:t>
            </a:r>
            <a:r>
              <a:rPr lang="ar-EG" sz="1800" kern="100" dirty="0">
                <a:effectLst/>
                <a:latin typeface="Aptos" panose="020B0004020202020204" pitchFamily="34" charset="0"/>
                <a:ea typeface="Aptos" panose="020B0004020202020204" pitchFamily="34" charset="0"/>
                <a:cs typeface="Arial" panose="020B0604020202020204" pitchFamily="34" charset="0"/>
              </a:rPr>
              <a:t> يصنف ال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عالية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الغالب،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دى</a:t>
            </a:r>
            <a:r>
              <a:rPr lang="ar-EG" sz="1800" kern="100" dirty="0">
                <a:effectLst/>
                <a:latin typeface="Aptos" panose="020B0004020202020204" pitchFamily="34" charset="0"/>
                <a:ea typeface="Aptos" panose="020B0004020202020204" pitchFamily="34" charset="0"/>
                <a:cs typeface="Arial" panose="020B0604020202020204" pitchFamily="34" charset="0"/>
              </a:rPr>
              <a:t> مشكلة لازم نحلها قبل ما ندرب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18</a:t>
            </a:fld>
            <a:endParaRPr lang="en-US"/>
          </a:p>
        </p:txBody>
      </p:sp>
    </p:spTree>
    <p:extLst>
      <p:ext uri="{BB962C8B-B14F-4D97-AF65-F5344CB8AC3E}">
        <p14:creationId xmlns:p14="http://schemas.microsoft.com/office/powerpoint/2010/main" val="76036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oversampling</a:t>
            </a:r>
          </a:p>
          <a:p>
            <a:r>
              <a:rPr lang="en-US" dirty="0"/>
              <a:t>2- resizing 128x128</a:t>
            </a:r>
          </a:p>
          <a:p>
            <a:r>
              <a:rPr lang="en-US" dirty="0"/>
              <a:t>3- data augmentation</a:t>
            </a:r>
          </a:p>
          <a:p>
            <a:r>
              <a:rPr lang="en-US" dirty="0"/>
              <a:t>4- normalization</a:t>
            </a:r>
          </a:p>
          <a:p>
            <a:r>
              <a:rPr lang="en-US" dirty="0"/>
              <a:t>5- train, validation, </a:t>
            </a:r>
            <a:r>
              <a:rPr lang="en-US" dirty="0" err="1"/>
              <a:t>tet</a:t>
            </a:r>
            <a:r>
              <a:rPr lang="en-US" dirty="0"/>
              <a:t> split</a:t>
            </a:r>
          </a:p>
          <a:p>
            <a:r>
              <a:rPr lang="en-US" dirty="0"/>
              <a:t>6- saved to folders with </a:t>
            </a:r>
            <a:r>
              <a:rPr lang="en-US"/>
              <a:t>class names</a:t>
            </a:r>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20</a:t>
            </a:fld>
            <a:endParaRPr lang="en-US"/>
          </a:p>
        </p:txBody>
      </p:sp>
    </p:spTree>
    <p:extLst>
      <p:ext uri="{BB962C8B-B14F-4D97-AF65-F5344CB8AC3E}">
        <p14:creationId xmlns:p14="http://schemas.microsoft.com/office/powerpoint/2010/main" val="77798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28</a:t>
            </a:fld>
            <a:endParaRPr lang="en-US"/>
          </a:p>
        </p:txBody>
      </p:sp>
    </p:spTree>
    <p:extLst>
      <p:ext uri="{BB962C8B-B14F-4D97-AF65-F5344CB8AC3E}">
        <p14:creationId xmlns:p14="http://schemas.microsoft.com/office/powerpoint/2010/main" val="31133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29</a:t>
            </a:fld>
            <a:endParaRPr lang="en-US"/>
          </a:p>
        </p:txBody>
      </p:sp>
    </p:spTree>
    <p:extLst>
      <p:ext uri="{BB962C8B-B14F-4D97-AF65-F5344CB8AC3E}">
        <p14:creationId xmlns:p14="http://schemas.microsoft.com/office/powerpoint/2010/main" val="62577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863C-46C2-33C5-7503-B0647C6C3F14}"/>
              </a:ext>
            </a:extLst>
          </p:cNvPr>
          <p:cNvSpPr>
            <a:spLocks noGrp="1"/>
          </p:cNvSpPr>
          <p:nvPr>
            <p:ph type="ctrTitle"/>
          </p:nvPr>
        </p:nvSpPr>
        <p:spPr>
          <a:xfrm>
            <a:off x="1524000" y="1122363"/>
            <a:ext cx="9144000" cy="2387600"/>
          </a:xfrm>
        </p:spPr>
        <p:txBody>
          <a:bodyPr anchor="b"/>
          <a:lstStyle>
            <a:lvl1pPr algn="ctr">
              <a:defRPr sz="6000" b="1">
                <a:latin typeface="Avenir Next LT Pro"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4081021-7ACD-B2FC-78D1-6E93803B8CDA}"/>
              </a:ext>
            </a:extLst>
          </p:cNvPr>
          <p:cNvSpPr>
            <a:spLocks noGrp="1"/>
          </p:cNvSpPr>
          <p:nvPr>
            <p:ph type="subTitle" idx="1"/>
          </p:nvPr>
        </p:nvSpPr>
        <p:spPr>
          <a:xfrm>
            <a:off x="1524000" y="3602038"/>
            <a:ext cx="9144000" cy="1655762"/>
          </a:xfrm>
        </p:spPr>
        <p:txBody>
          <a:bodyPr/>
          <a:lstStyle>
            <a:lvl1pPr marL="0" indent="0" algn="ctr">
              <a:buNone/>
              <a:defRPr sz="2400">
                <a:latin typeface="Avenir Next LT Pro"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8C6A83-E6FA-D4FB-0F1A-27C84C63D2A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id="{B2BBBC7F-2FC1-D38B-E9BA-F1828827D97B}"/>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C345B879-92DB-04AD-C408-72E1ADEF4EB0}"/>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15558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36EF-01CB-B756-F842-65E2C700F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551F48-18C3-08CF-5462-8CFFCEF20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375D9-7074-551D-81CA-9C565EC2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2EC37-769D-E0D6-755B-0FB8A7B9158C}"/>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6" name="Footer Placeholder 5">
            <a:extLst>
              <a:ext uri="{FF2B5EF4-FFF2-40B4-BE49-F238E27FC236}">
                <a16:creationId xmlns:a16="http://schemas.microsoft.com/office/drawing/2014/main" id="{8A2D6C6F-A786-81CE-8264-63A8622F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14FD5-1BA4-B54A-E80A-DC61F16B969F}"/>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9669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582C-38E3-07AC-186D-47BC180BB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C9893-3FA0-F8B4-11D9-256BB4A0A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F6750-5C25-C824-FB6F-54B571DEA9DA}"/>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5" name="Footer Placeholder 4">
            <a:extLst>
              <a:ext uri="{FF2B5EF4-FFF2-40B4-BE49-F238E27FC236}">
                <a16:creationId xmlns:a16="http://schemas.microsoft.com/office/drawing/2014/main" id="{79C4DE50-B096-3DFF-FC5B-AD52E625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BCC0C-E4E0-215F-1598-71187AB692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2086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6884A-6E34-1DF7-57AD-120D36C38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EDF6A-13D5-1A0B-BB4F-1D8782210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F7BF6-3CEB-3896-976D-4FB3D36D7905}"/>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5" name="Footer Placeholder 4">
            <a:extLst>
              <a:ext uri="{FF2B5EF4-FFF2-40B4-BE49-F238E27FC236}">
                <a16:creationId xmlns:a16="http://schemas.microsoft.com/office/drawing/2014/main" id="{02469D1C-07B1-CB80-3D2D-CD15A2DCD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C4D49-EA4B-0BF1-7EF3-710998901BA6}"/>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634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93" name="Google Shape;93;p13"/>
          <p:cNvSpPr txBox="1">
            <a:spLocks noGrp="1"/>
          </p:cNvSpPr>
          <p:nvPr>
            <p:ph type="title"/>
          </p:nvPr>
        </p:nvSpPr>
        <p:spPr>
          <a:xfrm>
            <a:off x="2048933"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4" name="Google Shape;94;p13"/>
          <p:cNvSpPr txBox="1">
            <a:spLocks noGrp="1"/>
          </p:cNvSpPr>
          <p:nvPr>
            <p:ph type="title" idx="2" hasCustomPrompt="1"/>
          </p:nvPr>
        </p:nvSpPr>
        <p:spPr>
          <a:xfrm>
            <a:off x="960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5" name="Google Shape;95;p13"/>
          <p:cNvSpPr txBox="1">
            <a:spLocks noGrp="1"/>
          </p:cNvSpPr>
          <p:nvPr>
            <p:ph type="subTitle" idx="1"/>
          </p:nvPr>
        </p:nvSpPr>
        <p:spPr>
          <a:xfrm>
            <a:off x="2048933"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6" name="Google Shape;96;p13"/>
          <p:cNvSpPr txBox="1">
            <a:spLocks noGrp="1"/>
          </p:cNvSpPr>
          <p:nvPr>
            <p:ph type="title" idx="3"/>
          </p:nvPr>
        </p:nvSpPr>
        <p:spPr>
          <a:xfrm>
            <a:off x="2048933" y="3379900"/>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 name="Google Shape;97;p13"/>
          <p:cNvSpPr txBox="1">
            <a:spLocks noGrp="1"/>
          </p:cNvSpPr>
          <p:nvPr>
            <p:ph type="title" idx="4" hasCustomPrompt="1"/>
          </p:nvPr>
        </p:nvSpPr>
        <p:spPr>
          <a:xfrm>
            <a:off x="6504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8" name="Google Shape;98;p13"/>
          <p:cNvSpPr txBox="1">
            <a:spLocks noGrp="1"/>
          </p:cNvSpPr>
          <p:nvPr>
            <p:ph type="subTitle" idx="5"/>
          </p:nvPr>
        </p:nvSpPr>
        <p:spPr>
          <a:xfrm>
            <a:off x="2048933" y="39291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9" name="Google Shape;99;p13"/>
          <p:cNvSpPr txBox="1">
            <a:spLocks noGrp="1"/>
          </p:cNvSpPr>
          <p:nvPr>
            <p:ph type="title" idx="6"/>
          </p:nvPr>
        </p:nvSpPr>
        <p:spPr>
          <a:xfrm>
            <a:off x="7592800"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13"/>
          <p:cNvSpPr txBox="1">
            <a:spLocks noGrp="1"/>
          </p:cNvSpPr>
          <p:nvPr>
            <p:ph type="title" idx="7" hasCustomPrompt="1"/>
          </p:nvPr>
        </p:nvSpPr>
        <p:spPr>
          <a:xfrm>
            <a:off x="960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subTitle" idx="8"/>
          </p:nvPr>
        </p:nvSpPr>
        <p:spPr>
          <a:xfrm>
            <a:off x="7592800"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3"/>
          <p:cNvSpPr txBox="1">
            <a:spLocks noGrp="1"/>
          </p:cNvSpPr>
          <p:nvPr>
            <p:ph type="title" idx="9"/>
          </p:nvPr>
        </p:nvSpPr>
        <p:spPr>
          <a:xfrm>
            <a:off x="2048933"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3" name="Google Shape;103;p13"/>
          <p:cNvSpPr txBox="1">
            <a:spLocks noGrp="1"/>
          </p:cNvSpPr>
          <p:nvPr>
            <p:ph type="title" idx="13" hasCustomPrompt="1"/>
          </p:nvPr>
        </p:nvSpPr>
        <p:spPr>
          <a:xfrm>
            <a:off x="960000" y="5273200"/>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4" name="Google Shape;104;p13"/>
          <p:cNvSpPr txBox="1">
            <a:spLocks noGrp="1"/>
          </p:cNvSpPr>
          <p:nvPr>
            <p:ph type="subTitle" idx="14"/>
          </p:nvPr>
        </p:nvSpPr>
        <p:spPr>
          <a:xfrm>
            <a:off x="2048933"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5" name="Google Shape;105;p13"/>
          <p:cNvSpPr txBox="1">
            <a:spLocks noGrp="1"/>
          </p:cNvSpPr>
          <p:nvPr>
            <p:ph type="title" idx="15"/>
          </p:nvPr>
        </p:nvSpPr>
        <p:spPr>
          <a:xfrm>
            <a:off x="7592800" y="3379884"/>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6" name="Google Shape;106;p13"/>
          <p:cNvSpPr txBox="1">
            <a:spLocks noGrp="1"/>
          </p:cNvSpPr>
          <p:nvPr>
            <p:ph type="title" idx="16" hasCustomPrompt="1"/>
          </p:nvPr>
        </p:nvSpPr>
        <p:spPr>
          <a:xfrm>
            <a:off x="6504000" y="5273204"/>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7" name="Google Shape;107;p13"/>
          <p:cNvSpPr txBox="1">
            <a:spLocks noGrp="1"/>
          </p:cNvSpPr>
          <p:nvPr>
            <p:ph type="subTitle" idx="17"/>
          </p:nvPr>
        </p:nvSpPr>
        <p:spPr>
          <a:xfrm>
            <a:off x="7592800" y="3929117"/>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3"/>
          <p:cNvSpPr txBox="1">
            <a:spLocks noGrp="1"/>
          </p:cNvSpPr>
          <p:nvPr>
            <p:ph type="title" idx="18"/>
          </p:nvPr>
        </p:nvSpPr>
        <p:spPr>
          <a:xfrm>
            <a:off x="7592800"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8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13"/>
          <p:cNvSpPr txBox="1">
            <a:spLocks noGrp="1"/>
          </p:cNvSpPr>
          <p:nvPr>
            <p:ph type="title" idx="19" hasCustomPrompt="1"/>
          </p:nvPr>
        </p:nvSpPr>
        <p:spPr>
          <a:xfrm>
            <a:off x="6504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10" name="Google Shape;110;p13"/>
          <p:cNvSpPr txBox="1">
            <a:spLocks noGrp="1"/>
          </p:cNvSpPr>
          <p:nvPr>
            <p:ph type="subTitle" idx="20"/>
          </p:nvPr>
        </p:nvSpPr>
        <p:spPr>
          <a:xfrm>
            <a:off x="7592800"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11" name="Google Shape;111;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3476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95571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b="1">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
        <p:nvSpPr>
          <p:cNvPr id="11" name="Freeform 4">
            <a:extLst>
              <a:ext uri="{FF2B5EF4-FFF2-40B4-BE49-F238E27FC236}">
                <a16:creationId xmlns:a16="http://schemas.microsoft.com/office/drawing/2014/main" id="{F0A65620-62E7-BFEA-15BF-B4B90835EC79}"/>
              </a:ext>
            </a:extLst>
          </p:cNvPr>
          <p:cNvSpPr>
            <a:spLocks noChangeAspect="1"/>
          </p:cNvSpPr>
          <p:nvPr userDrawn="1"/>
        </p:nvSpPr>
        <p:spPr>
          <a:xfrm>
            <a:off x="10430832" y="-1532732"/>
            <a:ext cx="3338513" cy="3338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id="{E71C2AF7-5D66-2D6B-5433-3C82EC36BA61}"/>
              </a:ext>
            </a:extLst>
          </p:cNvPr>
          <p:cNvSpPr>
            <a:spLocks noChangeAspect="1"/>
          </p:cNvSpPr>
          <p:nvPr userDrawn="1"/>
        </p:nvSpPr>
        <p:spPr>
          <a:xfrm>
            <a:off x="-1735221" y="5241925"/>
            <a:ext cx="3232150" cy="3232150"/>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24658850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4C4F-5CE2-F596-B704-8BC1A99CF0AE}"/>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09A805F2-E9EF-7EE3-F9AF-1BF316D383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Avenir Next LT Pro" panose="020B050402020202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74FCE1-D52E-C90A-0B29-E190FFC6338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id="{D0EAFEEC-B9A4-F399-3DB1-9502C50DF393}"/>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66B53228-A44A-3BA9-8B1E-029E3EBC316A}"/>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3061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ED3F-0930-1E11-105F-018E1E230DB0}"/>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B57D5DC-998C-2E79-1588-634C1FAA7111}"/>
              </a:ext>
            </a:extLst>
          </p:cNvPr>
          <p:cNvSpPr>
            <a:spLocks noGrp="1"/>
          </p:cNvSpPr>
          <p:nvPr>
            <p:ph sz="half" idx="1"/>
          </p:nvPr>
        </p:nvSpPr>
        <p:spPr>
          <a:xfrm>
            <a:off x="838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41256F-C4C0-A776-9422-36169FFFF594}"/>
              </a:ext>
            </a:extLst>
          </p:cNvPr>
          <p:cNvSpPr>
            <a:spLocks noGrp="1"/>
          </p:cNvSpPr>
          <p:nvPr>
            <p:ph sz="half" idx="2"/>
          </p:nvPr>
        </p:nvSpPr>
        <p:spPr>
          <a:xfrm>
            <a:off x="6172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F7B14-24AE-F491-2401-4D60EBBBD1C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6" name="Footer Placeholder 5">
            <a:extLst>
              <a:ext uri="{FF2B5EF4-FFF2-40B4-BE49-F238E27FC236}">
                <a16:creationId xmlns:a16="http://schemas.microsoft.com/office/drawing/2014/main" id="{08182943-9998-C878-E4B4-BCCED4C2BE96}"/>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7" name="Slide Number Placeholder 6">
            <a:extLst>
              <a:ext uri="{FF2B5EF4-FFF2-40B4-BE49-F238E27FC236}">
                <a16:creationId xmlns:a16="http://schemas.microsoft.com/office/drawing/2014/main" id="{3ADA3298-91BC-89AC-906C-1C46FA1CEF8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8629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1517-31BB-613A-3E31-DAC10B795578}"/>
              </a:ext>
            </a:extLst>
          </p:cNvPr>
          <p:cNvSpPr>
            <a:spLocks noGrp="1"/>
          </p:cNvSpPr>
          <p:nvPr>
            <p:ph type="title"/>
          </p:nvPr>
        </p:nvSpPr>
        <p:spPr>
          <a:xfrm>
            <a:off x="839788" y="365125"/>
            <a:ext cx="10515600" cy="1325563"/>
          </a:xfrm>
        </p:spPr>
        <p:txBody>
          <a:bodyPr/>
          <a:lstStyle>
            <a:lvl1pPr>
              <a:defRPr>
                <a:latin typeface="Avenir Next LT Pro"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6BAD3B4-9DFA-882D-A318-7D7647F6BEF4}"/>
              </a:ext>
            </a:extLst>
          </p:cNvPr>
          <p:cNvSpPr>
            <a:spLocks noGrp="1"/>
          </p:cNvSpPr>
          <p:nvPr>
            <p:ph type="body" idx="1"/>
          </p:nvPr>
        </p:nvSpPr>
        <p:spPr>
          <a:xfrm>
            <a:off x="839788" y="1681163"/>
            <a:ext cx="5157787"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7F70C9-E5A1-FE1B-F835-BF6236330D42}"/>
              </a:ext>
            </a:extLst>
          </p:cNvPr>
          <p:cNvSpPr>
            <a:spLocks noGrp="1"/>
          </p:cNvSpPr>
          <p:nvPr>
            <p:ph sz="half" idx="2"/>
          </p:nvPr>
        </p:nvSpPr>
        <p:spPr>
          <a:xfrm>
            <a:off x="839788" y="2505075"/>
            <a:ext cx="5157787"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318BA70-A437-CB99-AA0A-866B3AB9C309}"/>
              </a:ext>
            </a:extLst>
          </p:cNvPr>
          <p:cNvSpPr>
            <a:spLocks noGrp="1"/>
          </p:cNvSpPr>
          <p:nvPr>
            <p:ph type="body" sz="quarter" idx="3"/>
          </p:nvPr>
        </p:nvSpPr>
        <p:spPr>
          <a:xfrm>
            <a:off x="6172200" y="1681163"/>
            <a:ext cx="5183188"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A188E9-0C5E-0458-2CD6-DD6ACB58BA72}"/>
              </a:ext>
            </a:extLst>
          </p:cNvPr>
          <p:cNvSpPr>
            <a:spLocks noGrp="1"/>
          </p:cNvSpPr>
          <p:nvPr>
            <p:ph sz="quarter" idx="4"/>
          </p:nvPr>
        </p:nvSpPr>
        <p:spPr>
          <a:xfrm>
            <a:off x="6172200" y="2505075"/>
            <a:ext cx="5183188"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0A7B3B-188E-0ADB-53F1-D7B30016B52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8" name="Footer Placeholder 7">
            <a:extLst>
              <a:ext uri="{FF2B5EF4-FFF2-40B4-BE49-F238E27FC236}">
                <a16:creationId xmlns:a16="http://schemas.microsoft.com/office/drawing/2014/main" id="{B0DC9109-8BDB-E50A-250A-16F854B4744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9" name="Slide Number Placeholder 8">
            <a:extLst>
              <a:ext uri="{FF2B5EF4-FFF2-40B4-BE49-F238E27FC236}">
                <a16:creationId xmlns:a16="http://schemas.microsoft.com/office/drawing/2014/main" id="{DE682CD4-A4B4-5176-51C8-AC9AB6BA032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95714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6CAB-6735-D8DA-E51C-6F1B41B50DFA}"/>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396F9BF9-284C-718F-61DE-EEC4D2B35E7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4" name="Footer Placeholder 3">
            <a:extLst>
              <a:ext uri="{FF2B5EF4-FFF2-40B4-BE49-F238E27FC236}">
                <a16:creationId xmlns:a16="http://schemas.microsoft.com/office/drawing/2014/main" id="{3E15246E-FFA6-CA76-EBB4-409F2AA2DF1F}"/>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5" name="Slide Number Placeholder 4">
            <a:extLst>
              <a:ext uri="{FF2B5EF4-FFF2-40B4-BE49-F238E27FC236}">
                <a16:creationId xmlns:a16="http://schemas.microsoft.com/office/drawing/2014/main" id="{80AC4B7D-9465-CCCF-1B11-39C7BA2E60DC}"/>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88677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38094-4ACA-EB65-2BF7-460FC00799EA}"/>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3" name="Footer Placeholder 2">
            <a:extLst>
              <a:ext uri="{FF2B5EF4-FFF2-40B4-BE49-F238E27FC236}">
                <a16:creationId xmlns:a16="http://schemas.microsoft.com/office/drawing/2014/main" id="{F2A848DA-FAA5-B552-EB11-D653640E5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D2ECE-8943-DF24-E3AB-4D7A0926D8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268559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87B6-3700-E968-6597-8D15BF5BB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6F2F6-7E54-FDA8-B099-7E40E64C3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F5B0E-FECC-2691-F446-D2B846A3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D3703-EBDB-6C49-93CF-F062050759AF}"/>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6" name="Footer Placeholder 5">
            <a:extLst>
              <a:ext uri="{FF2B5EF4-FFF2-40B4-BE49-F238E27FC236}">
                <a16:creationId xmlns:a16="http://schemas.microsoft.com/office/drawing/2014/main" id="{458E3D5C-9986-28B2-9971-DDB83DF51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322AA-73AD-DB0D-F294-8A978E507DF3}"/>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4330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6F853-6307-5EAF-2F32-E18D916B89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D00F05A-8546-E774-0940-8CEF519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587DD2F-8B66-E5A6-A2D6-CEAB48C3E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id="{7B13C403-6326-FD46-C9F6-4A259C81A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715AFA-B23C-EDF9-A9D1-7B38C0662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27621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bg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iarc.who.int/cancer-type/skin-cancer/" TargetMode="External"/><Relationship Id="rId2" Type="http://schemas.openxmlformats.org/officeDocument/2006/relationships/hyperlink" Target="https://www.mdpi.com/2227-9032/10/12/2481" TargetMode="External"/><Relationship Id="rId1" Type="http://schemas.openxmlformats.org/officeDocument/2006/relationships/slideLayout" Target="../slideLayouts/slideLayout3.xml"/><Relationship Id="rId5" Type="http://schemas.openxmlformats.org/officeDocument/2006/relationships/hyperlink" Target="https://www.ncbi.nlm.nih.gov/books/NBK441949/" TargetMode="External"/><Relationship Id="rId4" Type="http://schemas.openxmlformats.org/officeDocument/2006/relationships/hyperlink" Target="https://www.figma.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595030" y="2769969"/>
            <a:ext cx="7972101"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9" name="Group 9"/>
          <p:cNvGrpSpPr/>
          <p:nvPr/>
        </p:nvGrpSpPr>
        <p:grpSpPr>
          <a:xfrm>
            <a:off x="870252" y="1091069"/>
            <a:ext cx="6205715" cy="2800197"/>
            <a:chOff x="0" y="-9525"/>
            <a:chExt cx="12411430" cy="5600392"/>
          </a:xfrm>
        </p:grpSpPr>
        <p:sp>
          <p:nvSpPr>
            <p:cNvPr id="10" name="TextBox 10"/>
            <p:cNvSpPr txBox="1"/>
            <p:nvPr/>
          </p:nvSpPr>
          <p:spPr>
            <a:xfrm>
              <a:off x="0" y="-9525"/>
              <a:ext cx="10093670" cy="3077765"/>
            </a:xfrm>
            <a:prstGeom prst="rect">
              <a:avLst/>
            </a:prstGeom>
          </p:spPr>
          <p:txBody>
            <a:bodyPr lIns="0" tIns="0" rIns="0" bIns="0" rtlCol="0" anchor="t">
              <a:spAutoFit/>
            </a:bodyPr>
            <a:lstStyle/>
            <a:p>
              <a:pPr>
                <a:lnSpc>
                  <a:spcPts val="6009"/>
                </a:lnSpc>
              </a:pPr>
              <a:r>
                <a:rPr lang="en-US" sz="5008" b="1" dirty="0">
                  <a:solidFill>
                    <a:srgbClr val="FFFBFB"/>
                  </a:solidFill>
                  <a:latin typeface="Avenir Next LT Pro" panose="020B0504020202020204" pitchFamily="34" charset="0"/>
                </a:rPr>
                <a:t>SKIN CANCER DETECTION</a:t>
              </a:r>
            </a:p>
          </p:txBody>
        </p:sp>
        <p:sp>
          <p:nvSpPr>
            <p:cNvPr id="11" name="TextBox 11"/>
            <p:cNvSpPr txBox="1"/>
            <p:nvPr/>
          </p:nvSpPr>
          <p:spPr>
            <a:xfrm>
              <a:off x="0" y="3071332"/>
              <a:ext cx="12411430" cy="2519535"/>
            </a:xfrm>
            <a:prstGeom prst="rect">
              <a:avLst/>
            </a:prstGeom>
          </p:spPr>
          <p:txBody>
            <a:bodyPr wrap="square" lIns="0" tIns="0" rIns="0" bIns="0" rtlCol="0" anchor="t">
              <a:spAutoFit/>
            </a:bodyPr>
            <a:lstStyle/>
            <a:p>
              <a:pPr>
                <a:lnSpc>
                  <a:spcPts val="5053"/>
                </a:lnSpc>
              </a:pPr>
              <a:r>
                <a:rPr lang="en-US" sz="4211" b="1" dirty="0">
                  <a:solidFill>
                    <a:srgbClr val="56AEFF"/>
                  </a:solidFill>
                  <a:latin typeface="Avenir Next LT Pro" panose="020B0504020202020204" pitchFamily="34" charset="0"/>
                </a:rPr>
                <a:t>WITH MACHINE LEARNING</a:t>
              </a:r>
            </a:p>
            <a:p>
              <a:pPr>
                <a:lnSpc>
                  <a:spcPts val="5053"/>
                </a:lnSpc>
              </a:pPr>
              <a:r>
                <a:rPr lang="en-US" sz="4211" b="1" dirty="0">
                  <a:solidFill>
                    <a:srgbClr val="56AEFF"/>
                  </a:solidFill>
                  <a:latin typeface="Avenir Next LT Pro" panose="020B0504020202020204" pitchFamily="34" charset="0"/>
                </a:rPr>
                <a:t>(DERM GUARD)</a:t>
              </a:r>
            </a:p>
          </p:txBody>
        </p:sp>
      </p:grpSp>
      <p:sp>
        <p:nvSpPr>
          <p:cNvPr id="16" name="TextBox 15">
            <a:extLst>
              <a:ext uri="{FF2B5EF4-FFF2-40B4-BE49-F238E27FC236}">
                <a16:creationId xmlns:a16="http://schemas.microsoft.com/office/drawing/2014/main" id="{43F911DF-F415-C73A-B7F0-7F2B58D353F4}"/>
              </a:ext>
            </a:extLst>
          </p:cNvPr>
          <p:cNvSpPr txBox="1"/>
          <p:nvPr/>
        </p:nvSpPr>
        <p:spPr>
          <a:xfrm>
            <a:off x="949160" y="5153506"/>
            <a:ext cx="4895386" cy="1200329"/>
          </a:xfrm>
          <a:prstGeom prst="rect">
            <a:avLst/>
          </a:prstGeom>
          <a:noFill/>
        </p:spPr>
        <p:txBody>
          <a:bodyPr wrap="square" rtlCol="0">
            <a:spAutoFit/>
          </a:bodyPr>
          <a:lstStyle/>
          <a:p>
            <a:pPr algn="ctr"/>
            <a:r>
              <a:rPr lang="en-US" sz="2400" dirty="0">
                <a:solidFill>
                  <a:schemeClr val="bg1"/>
                </a:solidFill>
                <a:latin typeface="Avenir Next LT Pro" panose="020B0504020202020204" pitchFamily="34" charset="0"/>
              </a:rPr>
              <a:t>Under Supervision of:</a:t>
            </a:r>
          </a:p>
          <a:p>
            <a:pPr algn="ctr"/>
            <a:r>
              <a:rPr lang="en-US" sz="2400" dirty="0">
                <a:solidFill>
                  <a:schemeClr val="bg1"/>
                </a:solidFill>
                <a:latin typeface="Avenir Next LT Pro" panose="020B0504020202020204" pitchFamily="34" charset="0"/>
              </a:rPr>
              <a:t>Dr. </a:t>
            </a:r>
            <a:r>
              <a:rPr lang="en-US" sz="2400" dirty="0" err="1">
                <a:solidFill>
                  <a:schemeClr val="bg1"/>
                </a:solidFill>
                <a:latin typeface="Avenir Next LT Pro" panose="020B0504020202020204" pitchFamily="34" charset="0"/>
              </a:rPr>
              <a:t>Alaa</a:t>
            </a:r>
            <a:r>
              <a:rPr lang="en-US" sz="2400" dirty="0">
                <a:solidFill>
                  <a:schemeClr val="bg1"/>
                </a:solidFill>
                <a:latin typeface="Avenir Next LT Pro" panose="020B0504020202020204" pitchFamily="34" charset="0"/>
              </a:rPr>
              <a:t> </a:t>
            </a:r>
            <a:r>
              <a:rPr lang="en-US" sz="2400" dirty="0" err="1">
                <a:solidFill>
                  <a:schemeClr val="bg1"/>
                </a:solidFill>
                <a:latin typeface="Avenir Next LT Pro" panose="020B0504020202020204" pitchFamily="34" charset="0"/>
              </a:rPr>
              <a:t>Zaki</a:t>
            </a:r>
            <a:endParaRPr lang="en-US" sz="2400" dirty="0">
              <a:solidFill>
                <a:schemeClr val="bg1"/>
              </a:solidFill>
              <a:latin typeface="Avenir Next LT Pro" panose="020B0504020202020204" pitchFamily="34" charset="0"/>
            </a:endParaRPr>
          </a:p>
          <a:p>
            <a:pPr algn="ctr"/>
            <a:r>
              <a:rPr lang="en-US" sz="2400" dirty="0">
                <a:solidFill>
                  <a:schemeClr val="bg1"/>
                </a:solidFill>
                <a:latin typeface="Avenir Next LT Pro" panose="020B0504020202020204" pitchFamily="34" charset="0"/>
              </a:rPr>
              <a:t>Eng. Rehab </a:t>
            </a:r>
            <a:r>
              <a:rPr lang="en-US" sz="2400" dirty="0" err="1">
                <a:solidFill>
                  <a:schemeClr val="bg1"/>
                </a:solidFill>
                <a:latin typeface="Avenir Next LT Pro" panose="020B0504020202020204" pitchFamily="34" charset="0"/>
              </a:rPr>
              <a:t>Galal</a:t>
            </a:r>
            <a:endParaRPr lang="en-US" sz="2400" dirty="0">
              <a:solidFill>
                <a:schemeClr val="bg1"/>
              </a:solidFill>
              <a:latin typeface="Avenir Next LT Pro" panose="020B0504020202020204" pitchFamily="34" charset="0"/>
            </a:endParaRPr>
          </a:p>
        </p:txBody>
      </p:sp>
      <p:pic>
        <p:nvPicPr>
          <p:cNvPr id="6" name="Picture 5"/>
          <p:cNvPicPr>
            <a:picLocks noChangeAspect="1"/>
          </p:cNvPicPr>
          <p:nvPr/>
        </p:nvPicPr>
        <p:blipFill>
          <a:blip r:embed="rId4"/>
          <a:stretch>
            <a:fillRect/>
          </a:stretch>
        </p:blipFill>
        <p:spPr>
          <a:xfrm>
            <a:off x="7148296" y="1483758"/>
            <a:ext cx="4129303" cy="4129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Machine Learning Methodology</a:t>
            </a:r>
          </a:p>
        </p:txBody>
      </p:sp>
    </p:spTree>
    <p:extLst>
      <p:ext uri="{BB962C8B-B14F-4D97-AF65-F5344CB8AC3E}">
        <p14:creationId xmlns:p14="http://schemas.microsoft.com/office/powerpoint/2010/main" val="98771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 Modeling Strategy</a:t>
            </a:r>
            <a:br>
              <a:rPr lang="en-US" dirty="0"/>
            </a:br>
            <a:endParaRPr lang="en-US" dirty="0"/>
          </a:p>
        </p:txBody>
      </p:sp>
      <p:sp>
        <p:nvSpPr>
          <p:cNvPr id="3" name="Content Placeholder 2"/>
          <p:cNvSpPr>
            <a:spLocks noGrp="1"/>
          </p:cNvSpPr>
          <p:nvPr>
            <p:ph idx="1"/>
          </p:nvPr>
        </p:nvSpPr>
        <p:spPr>
          <a:xfrm>
            <a:off x="237563" y="1771835"/>
            <a:ext cx="5930155" cy="4879975"/>
          </a:xfrm>
        </p:spPr>
        <p:txBody>
          <a:bodyPr>
            <a:normAutofit/>
          </a:bodyPr>
          <a:lstStyle/>
          <a:p>
            <a:pPr marL="0" indent="0">
              <a:buNone/>
            </a:pPr>
            <a:r>
              <a:rPr lang="en-US" sz="3600" dirty="0"/>
              <a:t>We used a chain of One deep learning models.</a:t>
            </a:r>
          </a:p>
          <a:p>
            <a:pPr marL="0" indent="0" algn="ctr">
              <a:buNone/>
            </a:pPr>
            <a:endParaRPr lang="en-US" b="1" dirty="0"/>
          </a:p>
          <a:p>
            <a:pPr marL="0" indent="0" algn="ctr">
              <a:buNone/>
            </a:pPr>
            <a:endParaRPr lang="en-US" b="1"/>
          </a:p>
          <a:p>
            <a:pPr marL="0" indent="0" algn="ctr">
              <a:buNone/>
            </a:pPr>
            <a:r>
              <a:rPr lang="en-US" b="1"/>
              <a:t>Model-</a:t>
            </a:r>
            <a:r>
              <a:rPr lang="en-US" dirty="0"/>
              <a:t>:</a:t>
            </a:r>
            <a:r>
              <a:rPr lang="en-US" b="1" dirty="0"/>
              <a:t> </a:t>
            </a:r>
            <a:r>
              <a:rPr lang="en-US" dirty="0"/>
              <a:t>Deals with images coming from a dermascope.</a:t>
            </a:r>
          </a:p>
          <a:p>
            <a:endParaRPr lang="en-US" dirty="0"/>
          </a:p>
        </p:txBody>
      </p:sp>
      <p:pic>
        <p:nvPicPr>
          <p:cNvPr id="6" name="Picture 5"/>
          <p:cNvPicPr>
            <a:picLocks noChangeAspect="1"/>
          </p:cNvPicPr>
          <p:nvPr/>
        </p:nvPicPr>
        <p:blipFill>
          <a:blip r:embed="rId2"/>
          <a:stretch>
            <a:fillRect/>
          </a:stretch>
        </p:blipFill>
        <p:spPr>
          <a:xfrm>
            <a:off x="6322994" y="1285671"/>
            <a:ext cx="3956647" cy="5236918"/>
          </a:xfrm>
          <a:prstGeom prst="rect">
            <a:avLst/>
          </a:prstGeom>
        </p:spPr>
      </p:pic>
      <p:sp>
        <p:nvSpPr>
          <p:cNvPr id="5" name="Rectangle 4"/>
          <p:cNvSpPr/>
          <p:nvPr/>
        </p:nvSpPr>
        <p:spPr>
          <a:xfrm>
            <a:off x="7351060" y="3496236"/>
            <a:ext cx="1730188" cy="643869"/>
          </a:xfrm>
          <a:prstGeom prst="rect">
            <a:avLst/>
          </a:prstGeom>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chemeClr val="bg1"/>
                </a:solidFill>
              </a:rPr>
              <a:t>Dermascope image model</a:t>
            </a:r>
          </a:p>
        </p:txBody>
      </p:sp>
      <p:sp useBgFill="1">
        <p:nvSpPr>
          <p:cNvPr id="4" name="Rectangle 3"/>
          <p:cNvSpPr/>
          <p:nvPr/>
        </p:nvSpPr>
        <p:spPr>
          <a:xfrm>
            <a:off x="9215718" y="2428671"/>
            <a:ext cx="878541" cy="1623376"/>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7" name="Rectangle 6"/>
          <p:cNvSpPr/>
          <p:nvPr/>
        </p:nvSpPr>
        <p:spPr>
          <a:xfrm>
            <a:off x="8560106" y="2575967"/>
            <a:ext cx="782198" cy="61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4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EBEE-B7C0-DD0C-EA6A-F2AFAF47AF1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83E83004-756E-02B0-5487-0E0E3518438B}"/>
              </a:ext>
            </a:extLst>
          </p:cNvPr>
          <p:cNvSpPr>
            <a:spLocks noGrp="1"/>
          </p:cNvSpPr>
          <p:nvPr>
            <p:ph idx="1"/>
          </p:nvPr>
        </p:nvSpPr>
        <p:spPr>
          <a:xfrm>
            <a:off x="271604" y="1997278"/>
            <a:ext cx="4272139" cy="3070021"/>
          </a:xfrm>
        </p:spPr>
        <p:txBody>
          <a:bodyPr>
            <a:noAutofit/>
          </a:bodyPr>
          <a:lstStyle/>
          <a:p>
            <a:pPr marL="0" indent="0" algn="ctr">
              <a:lnSpc>
                <a:spcPct val="100000"/>
              </a:lnSpc>
              <a:buNone/>
            </a:pPr>
            <a:r>
              <a:rPr lang="en-US" sz="2400" b="1" dirty="0"/>
              <a:t>Model-1</a:t>
            </a:r>
          </a:p>
          <a:p>
            <a:pPr marL="0" indent="0" algn="ctr">
              <a:lnSpc>
                <a:spcPct val="100000"/>
              </a:lnSpc>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gn="ctr">
              <a:lnSpc>
                <a:spcPct val="100000"/>
              </a:lnSpc>
              <a:buNone/>
            </a:pPr>
            <a:r>
              <a:rPr lang="en-US" sz="1800" dirty="0"/>
              <a:t>Architecture </a:t>
            </a:r>
          </a:p>
          <a:p>
            <a:pPr marL="0" indent="0" algn="ctr">
              <a:lnSpc>
                <a:spcPct val="100000"/>
              </a:lnSpc>
              <a:buNone/>
            </a:pPr>
            <a:r>
              <a:rPr lang="en-US" sz="1800" dirty="0"/>
              <a:t>Basic CNN model.</a:t>
            </a:r>
          </a:p>
          <a:p>
            <a:pPr marL="0" indent="0" algn="ctr">
              <a:lnSpc>
                <a:spcPct val="100000"/>
              </a:lnSpc>
              <a:buNone/>
            </a:pPr>
            <a:r>
              <a:rPr lang="en-US" sz="1800" dirty="0"/>
              <a:t>                                     </a:t>
            </a:r>
          </a:p>
        </p:txBody>
      </p:sp>
      <p:sp>
        <p:nvSpPr>
          <p:cNvPr id="4" name="Content Placeholder 2">
            <a:extLst>
              <a:ext uri="{FF2B5EF4-FFF2-40B4-BE49-F238E27FC236}">
                <a16:creationId xmlns:a16="http://schemas.microsoft.com/office/drawing/2014/main" id="{83E83004-756E-02B0-5487-0E0E3518438B}"/>
              </a:ext>
            </a:extLst>
          </p:cNvPr>
          <p:cNvSpPr txBox="1">
            <a:spLocks/>
          </p:cNvSpPr>
          <p:nvPr/>
        </p:nvSpPr>
        <p:spPr>
          <a:xfrm>
            <a:off x="4021157" y="1508125"/>
            <a:ext cx="43957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83E83004-756E-02B0-5487-0E0E3518438B}"/>
              </a:ext>
            </a:extLst>
          </p:cNvPr>
          <p:cNvSpPr txBox="1">
            <a:spLocks/>
          </p:cNvSpPr>
          <p:nvPr/>
        </p:nvSpPr>
        <p:spPr>
          <a:xfrm>
            <a:off x="8582141" y="1508125"/>
            <a:ext cx="3278436" cy="310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8152B60C-B5B4-1EA5-4C69-A0F402350365}"/>
              </a:ext>
            </a:extLst>
          </p:cNvPr>
          <p:cNvSpPr txBox="1">
            <a:spLocks/>
          </p:cNvSpPr>
          <p:nvPr/>
        </p:nvSpPr>
        <p:spPr>
          <a:xfrm>
            <a:off x="7649182" y="1997278"/>
            <a:ext cx="3873144" cy="326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Model-2</a:t>
            </a:r>
          </a:p>
          <a:p>
            <a:pPr marL="0" indent="0" algn="ctr">
              <a:buFont typeface="Arial" panose="020B0604020202020204" pitchFamily="34" charset="0"/>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nSpc>
                <a:spcPct val="100000"/>
              </a:lnSpc>
              <a:buNone/>
            </a:pPr>
            <a:r>
              <a:rPr lang="en-US" sz="1800" b="1" dirty="0"/>
              <a:t>Architecture</a:t>
            </a:r>
          </a:p>
          <a:p>
            <a:pPr marL="0" indent="0" algn="ctr">
              <a:lnSpc>
                <a:spcPct val="100000"/>
              </a:lnSpc>
              <a:buNone/>
            </a:pPr>
            <a:r>
              <a:rPr lang="en-US" sz="1800" dirty="0"/>
              <a:t>Pre-trained ResNet0 Model, and a transfer learning approach. </a:t>
            </a:r>
          </a:p>
        </p:txBody>
      </p:sp>
      <p:sp>
        <p:nvSpPr>
          <p:cNvPr id="7" name="Content Placeholder 2">
            <a:extLst>
              <a:ext uri="{FF2B5EF4-FFF2-40B4-BE49-F238E27FC236}">
                <a16:creationId xmlns:a16="http://schemas.microsoft.com/office/drawing/2014/main" id="{DC30D5FF-89A5-D090-9440-88B48B36C26B}"/>
              </a:ext>
            </a:extLst>
          </p:cNvPr>
          <p:cNvSpPr txBox="1">
            <a:spLocks/>
          </p:cNvSpPr>
          <p:nvPr/>
        </p:nvSpPr>
        <p:spPr>
          <a:xfrm>
            <a:off x="8330217" y="1997279"/>
            <a:ext cx="3645665" cy="3109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800" dirty="0"/>
          </a:p>
        </p:txBody>
      </p:sp>
      <p:cxnSp>
        <p:nvCxnSpPr>
          <p:cNvPr id="9" name="Straight Connector 8">
            <a:extLst>
              <a:ext uri="{FF2B5EF4-FFF2-40B4-BE49-F238E27FC236}">
                <a16:creationId xmlns:a16="http://schemas.microsoft.com/office/drawing/2014/main" id="{014AC508-ACE2-1017-D02F-2CC2CC73ECC1}"/>
              </a:ext>
            </a:extLst>
          </p:cNvPr>
          <p:cNvCxnSpPr>
            <a:cxnSpLocks/>
          </p:cNvCxnSpPr>
          <p:nvPr/>
        </p:nvCxnSpPr>
        <p:spPr>
          <a:xfrm>
            <a:off x="5903182" y="2538639"/>
            <a:ext cx="0" cy="3775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94683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Tools and Libraries</a:t>
            </a:r>
          </a:p>
        </p:txBody>
      </p:sp>
      <p:grpSp>
        <p:nvGrpSpPr>
          <p:cNvPr id="4" name="Group 3">
            <a:extLst>
              <a:ext uri="{FF2B5EF4-FFF2-40B4-BE49-F238E27FC236}">
                <a16:creationId xmlns:a16="http://schemas.microsoft.com/office/drawing/2014/main" id="{CD1F2211-0607-FFE9-0A4A-7559E080F4E8}"/>
              </a:ext>
            </a:extLst>
          </p:cNvPr>
          <p:cNvGrpSpPr/>
          <p:nvPr/>
        </p:nvGrpSpPr>
        <p:grpSpPr>
          <a:xfrm>
            <a:off x="2151579" y="2040836"/>
            <a:ext cx="7888842" cy="3557378"/>
            <a:chOff x="1725365" y="2571788"/>
            <a:chExt cx="7888842" cy="3557378"/>
          </a:xfrm>
        </p:grpSpPr>
        <p:graphicFrame>
          <p:nvGraphicFramePr>
            <p:cNvPr id="10" name="Diagram 9">
              <a:extLst>
                <a:ext uri="{FF2B5EF4-FFF2-40B4-BE49-F238E27FC236}">
                  <a16:creationId xmlns:a16="http://schemas.microsoft.com/office/drawing/2014/main" id="{7F512893-0DEB-B726-7CFB-2DEDB121674A}"/>
                </a:ext>
              </a:extLst>
            </p:cNvPr>
            <p:cNvGraphicFramePr/>
            <p:nvPr>
              <p:extLst>
                <p:ext uri="{D42A27DB-BD31-4B8C-83A1-F6EECF244321}">
                  <p14:modId xmlns:p14="http://schemas.microsoft.com/office/powerpoint/2010/main" val="1628604871"/>
                </p:ext>
              </p:extLst>
            </p:nvPr>
          </p:nvGraphicFramePr>
          <p:xfrm>
            <a:off x="1725365" y="2581294"/>
            <a:ext cx="4794785"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2EA7F55F-50E7-7196-F1F8-EBFAAF2C1C60}"/>
                </a:ext>
              </a:extLst>
            </p:cNvPr>
            <p:cNvGraphicFramePr/>
            <p:nvPr>
              <p:extLst>
                <p:ext uri="{D42A27DB-BD31-4B8C-83A1-F6EECF244321}">
                  <p14:modId xmlns:p14="http://schemas.microsoft.com/office/powerpoint/2010/main" val="3638108144"/>
                </p:ext>
              </p:extLst>
            </p:nvPr>
          </p:nvGraphicFramePr>
          <p:xfrm>
            <a:off x="4819422" y="2571788"/>
            <a:ext cx="4794785" cy="3547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42175328"/>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Training Pipeline</a:t>
            </a:r>
          </a:p>
        </p:txBody>
      </p:sp>
      <p:pic>
        <p:nvPicPr>
          <p:cNvPr id="5" name="Content Placeholder 4"/>
          <p:cNvPicPr>
            <a:picLocks noGrp="1" noChangeAspect="1"/>
          </p:cNvPicPr>
          <p:nvPr>
            <p:ph idx="1"/>
          </p:nvPr>
        </p:nvPicPr>
        <p:blipFill>
          <a:blip r:embed="rId2"/>
          <a:stretch>
            <a:fillRect/>
          </a:stretch>
        </p:blipFill>
        <p:spPr>
          <a:xfrm>
            <a:off x="1939680" y="1825625"/>
            <a:ext cx="8312640" cy="4351338"/>
          </a:xfrm>
          <a:prstGeom prst="rect">
            <a:avLst/>
          </a:prstGeom>
        </p:spPr>
      </p:pic>
    </p:spTree>
    <p:extLst>
      <p:ext uri="{BB962C8B-B14F-4D97-AF65-F5344CB8AC3E}">
        <p14:creationId xmlns:p14="http://schemas.microsoft.com/office/powerpoint/2010/main" val="162626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a:t>
            </a:r>
          </a:p>
        </p:txBody>
      </p:sp>
      <p:sp>
        <p:nvSpPr>
          <p:cNvPr id="3" name="Content Placeholder 2"/>
          <p:cNvSpPr>
            <a:spLocks noGrp="1"/>
          </p:cNvSpPr>
          <p:nvPr>
            <p:ph idx="1"/>
          </p:nvPr>
        </p:nvSpPr>
        <p:spPr/>
        <p:txBody>
          <a:bodyPr>
            <a:normAutofit fontScale="92500"/>
          </a:bodyPr>
          <a:lstStyle/>
          <a:p>
            <a:r>
              <a:rPr lang="en-US" b="1" dirty="0"/>
              <a:t>✅ 1. Data Source</a:t>
            </a:r>
          </a:p>
          <a:p>
            <a:r>
              <a:rPr lang="en-US" dirty="0"/>
              <a:t>The dataset used is </a:t>
            </a:r>
            <a:r>
              <a:rPr lang="en-US" b="1" dirty="0"/>
              <a:t>HAM10000 (Human Against Machine with 10000 training images)</a:t>
            </a:r>
            <a:r>
              <a:rPr lang="en-US" dirty="0"/>
              <a:t>, a widely recognized and publicly available dataset for skin cancer classification.</a:t>
            </a:r>
          </a:p>
          <a:p>
            <a:pPr lvl="0"/>
            <a:r>
              <a:rPr lang="en-US" dirty="0"/>
              <a:t>Contains </a:t>
            </a:r>
            <a:r>
              <a:rPr lang="en-US" b="1" dirty="0"/>
              <a:t>10,015 </a:t>
            </a:r>
            <a:r>
              <a:rPr lang="en-US" b="1" dirty="0" err="1"/>
              <a:t>dermoscopic</a:t>
            </a:r>
            <a:r>
              <a:rPr lang="en-US" b="1" dirty="0"/>
              <a:t> images</a:t>
            </a:r>
            <a:r>
              <a:rPr lang="en-US" dirty="0"/>
              <a:t> of pigmented skin lesions.</a:t>
            </a:r>
          </a:p>
          <a:p>
            <a:pPr lvl="0"/>
            <a:r>
              <a:rPr lang="en-US" dirty="0"/>
              <a:t>Images come in different resolutions and aspect ratios.</a:t>
            </a:r>
          </a:p>
          <a:p>
            <a:pPr lvl="0"/>
            <a:r>
              <a:rPr lang="en-US" dirty="0"/>
              <a:t>All images are labeled and verified manually by certified dermatologists.</a:t>
            </a:r>
          </a:p>
          <a:p>
            <a:pPr lvl="0"/>
            <a:r>
              <a:rPr lang="en-US" dirty="0"/>
              <a:t>There are </a:t>
            </a:r>
            <a:r>
              <a:rPr lang="en-US" b="1" dirty="0"/>
              <a:t>7 classes</a:t>
            </a:r>
            <a:r>
              <a:rPr lang="en-US" dirty="0"/>
              <a:t> of skin diseases including Melanoma, Melanocytic nevi, etc.</a:t>
            </a:r>
          </a:p>
          <a:p>
            <a:endParaRPr lang="en-US" dirty="0"/>
          </a:p>
        </p:txBody>
      </p:sp>
    </p:spTree>
    <p:extLst>
      <p:ext uri="{BB962C8B-B14F-4D97-AF65-F5344CB8AC3E}">
        <p14:creationId xmlns:p14="http://schemas.microsoft.com/office/powerpoint/2010/main" val="41898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classes</a:t>
            </a:r>
          </a:p>
        </p:txBody>
      </p:sp>
      <p:pic>
        <p:nvPicPr>
          <p:cNvPr id="4" name="Content Placeholder 3"/>
          <p:cNvPicPr>
            <a:picLocks noGrp="1" noChangeAspect="1"/>
          </p:cNvPicPr>
          <p:nvPr>
            <p:ph idx="1"/>
          </p:nvPr>
        </p:nvPicPr>
        <p:blipFill>
          <a:blip r:embed="rId2"/>
          <a:stretch>
            <a:fillRect/>
          </a:stretch>
        </p:blipFill>
        <p:spPr>
          <a:xfrm>
            <a:off x="1452281" y="2107220"/>
            <a:ext cx="8471647" cy="4349283"/>
          </a:xfrm>
          <a:prstGeom prst="rect">
            <a:avLst/>
          </a:prstGeom>
        </p:spPr>
      </p:pic>
    </p:spTree>
    <p:extLst>
      <p:ext uri="{BB962C8B-B14F-4D97-AF65-F5344CB8AC3E}">
        <p14:creationId xmlns:p14="http://schemas.microsoft.com/office/powerpoint/2010/main" val="70143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t>
            </a:r>
          </a:p>
        </p:txBody>
      </p:sp>
      <p:sp>
        <p:nvSpPr>
          <p:cNvPr id="3" name="Content Placeholder 2"/>
          <p:cNvSpPr>
            <a:spLocks noGrp="1"/>
          </p:cNvSpPr>
          <p:nvPr>
            <p:ph idx="1"/>
          </p:nvPr>
        </p:nvSpPr>
        <p:spPr/>
        <p:txBody>
          <a:bodyPr>
            <a:normAutofit/>
          </a:bodyPr>
          <a:lstStyle/>
          <a:p>
            <a:r>
              <a:rPr lang="en-US" b="1" dirty="0"/>
              <a:t>✅ 2. Data Collection</a:t>
            </a:r>
          </a:p>
          <a:p>
            <a:pPr lvl="0"/>
            <a:r>
              <a:rPr lang="en-US" dirty="0"/>
              <a:t>Data was collected from multiple reputable sources, including the </a:t>
            </a:r>
            <a:r>
              <a:rPr lang="en-US" b="1" dirty="0"/>
              <a:t>ISIC Archive</a:t>
            </a:r>
            <a:r>
              <a:rPr lang="en-US" dirty="0"/>
              <a:t>.</a:t>
            </a:r>
          </a:p>
          <a:p>
            <a:pPr lvl="0"/>
            <a:r>
              <a:rPr lang="en-US" dirty="0"/>
              <a:t>The dataset includes both </a:t>
            </a:r>
            <a:r>
              <a:rPr lang="en-US" b="1" dirty="0"/>
              <a:t>image files (.jpg)</a:t>
            </a:r>
            <a:r>
              <a:rPr lang="en-US" dirty="0"/>
              <a:t> and a </a:t>
            </a:r>
            <a:r>
              <a:rPr lang="en-US" b="1" dirty="0"/>
              <a:t>metadata CSV file</a:t>
            </a:r>
            <a:r>
              <a:rPr lang="en-US" dirty="0"/>
              <a:t>, which provides:</a:t>
            </a:r>
          </a:p>
          <a:p>
            <a:pPr lvl="1"/>
            <a:r>
              <a:rPr lang="en-US" dirty="0"/>
              <a:t>Diagnosis (lesion type)</a:t>
            </a:r>
          </a:p>
          <a:p>
            <a:pPr lvl="1"/>
            <a:r>
              <a:rPr lang="en-US" dirty="0"/>
              <a:t>Patient info (age, sex)</a:t>
            </a:r>
          </a:p>
          <a:p>
            <a:pPr lvl="1"/>
            <a:r>
              <a:rPr lang="en-US" dirty="0"/>
              <a:t>Location on the body</a:t>
            </a:r>
          </a:p>
          <a:p>
            <a:endParaRPr lang="en-US" dirty="0"/>
          </a:p>
        </p:txBody>
      </p:sp>
    </p:spTree>
    <p:extLst>
      <p:ext uri="{BB962C8B-B14F-4D97-AF65-F5344CB8AC3E}">
        <p14:creationId xmlns:p14="http://schemas.microsoft.com/office/powerpoint/2010/main" val="2120056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057E0-4FBA-FB81-7BCA-34B1D38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D1A4D-5D2E-50B4-FEAE-FDD287263D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7A2EBE9-BD48-6275-ACED-73F28303FC99}"/>
              </a:ext>
            </a:extLst>
          </p:cNvPr>
          <p:cNvSpPr>
            <a:spLocks noGrp="1"/>
          </p:cNvSpPr>
          <p:nvPr>
            <p:ph idx="1"/>
          </p:nvPr>
        </p:nvSpPr>
        <p:spPr>
          <a:xfrm>
            <a:off x="838199" y="1508125"/>
            <a:ext cx="4780403" cy="904569"/>
          </a:xfrm>
        </p:spPr>
        <p:txBody>
          <a:bodyPr>
            <a:normAutofit fontScale="92500" lnSpcReduction="10000"/>
          </a:bodyPr>
          <a:lstStyle/>
          <a:p>
            <a:pPr marL="457200" lvl="1" indent="0">
              <a:buNone/>
            </a:pPr>
            <a:r>
              <a:rPr lang="en-US" dirty="0"/>
              <a:t>We used python and matplotlib to analyze the HAM1000 dataset.</a:t>
            </a:r>
            <a:endParaRPr lang="ar-EG" dirty="0"/>
          </a:p>
          <a:p>
            <a:pPr lvl="1"/>
            <a:endParaRPr lang="en-US" dirty="0"/>
          </a:p>
        </p:txBody>
      </p:sp>
      <p:pic>
        <p:nvPicPr>
          <p:cNvPr id="7" name="Picture 6" descr="A graph of a person with blue squares&#10;&#10;Description automatically generated with medium confidence">
            <a:extLst>
              <a:ext uri="{FF2B5EF4-FFF2-40B4-BE49-F238E27FC236}">
                <a16:creationId xmlns:a16="http://schemas.microsoft.com/office/drawing/2014/main" id="{4A421EB5-867F-75B8-956D-8B8A97A40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81" y="1425118"/>
            <a:ext cx="5984179" cy="2560320"/>
          </a:xfrm>
          <a:prstGeom prst="rect">
            <a:avLst/>
          </a:prstGeom>
        </p:spPr>
      </p:pic>
      <p:sp>
        <p:nvSpPr>
          <p:cNvPr id="4" name="Content Placeholder 2">
            <a:extLst>
              <a:ext uri="{FF2B5EF4-FFF2-40B4-BE49-F238E27FC236}">
                <a16:creationId xmlns:a16="http://schemas.microsoft.com/office/drawing/2014/main" id="{0325288D-FD4F-85D8-F525-52EF511438C0}"/>
              </a:ext>
            </a:extLst>
          </p:cNvPr>
          <p:cNvSpPr txBox="1">
            <a:spLocks/>
          </p:cNvSpPr>
          <p:nvPr/>
        </p:nvSpPr>
        <p:spPr>
          <a:xfrm>
            <a:off x="838199" y="2412696"/>
            <a:ext cx="4677046" cy="399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200" dirty="0"/>
              <a:t>Melanocytic nevi is the dominant class in the dataset (67%). This could result in a bias in classification towards this type of skin lesion.</a:t>
            </a:r>
          </a:p>
          <a:p>
            <a:pPr marL="457200" lvl="1" indent="0" algn="ctr">
              <a:buNone/>
            </a:pPr>
            <a:endParaRPr lang="en-US" sz="2200" dirty="0"/>
          </a:p>
          <a:p>
            <a:pPr marL="457200" lvl="1" indent="0" algn="ctr">
              <a:buNone/>
            </a:pPr>
            <a:r>
              <a:rPr lang="en-US" sz="2200" dirty="0"/>
              <a:t>The samples are predominantly from patients within 40 - 55 years old. Probably because skin cancer is more common in older people.</a:t>
            </a:r>
          </a:p>
          <a:p>
            <a:pPr lvl="1"/>
            <a:endParaRPr lang="en-US" sz="2200" dirty="0"/>
          </a:p>
          <a:p>
            <a:pPr lvl="1"/>
            <a:endParaRPr lang="en-US" sz="2200" dirty="0"/>
          </a:p>
        </p:txBody>
      </p:sp>
      <p:pic>
        <p:nvPicPr>
          <p:cNvPr id="9" name="Picture 2">
            <a:extLst>
              <a:ext uri="{FF2B5EF4-FFF2-40B4-BE49-F238E27FC236}">
                <a16:creationId xmlns:a16="http://schemas.microsoft.com/office/drawing/2014/main" id="{47709BE6-934A-4F3E-1187-B568B7E1C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380" y="4129759"/>
            <a:ext cx="59841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674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183776"/>
            <a:ext cx="10515600" cy="1143000"/>
          </a:xfrm>
        </p:spPr>
        <p:txBody>
          <a:bodyPr/>
          <a:lstStyle/>
          <a:p>
            <a:r>
              <a:rPr lang="en-US" dirty="0"/>
              <a:t>Data exploration</a:t>
            </a:r>
          </a:p>
        </p:txBody>
      </p:sp>
      <p:sp>
        <p:nvSpPr>
          <p:cNvPr id="3" name="Content Placeholder 2"/>
          <p:cNvSpPr>
            <a:spLocks noGrp="1"/>
          </p:cNvSpPr>
          <p:nvPr>
            <p:ph idx="1"/>
          </p:nvPr>
        </p:nvSpPr>
        <p:spPr>
          <a:xfrm>
            <a:off x="358588" y="1326776"/>
            <a:ext cx="10995212" cy="4850187"/>
          </a:xfrm>
        </p:spPr>
        <p:txBody>
          <a:bodyPr>
            <a:normAutofit lnSpcReduction="10000"/>
          </a:bodyPr>
          <a:lstStyle/>
          <a:p>
            <a:pPr marL="0" indent="0">
              <a:buNone/>
            </a:pPr>
            <a:r>
              <a:rPr lang="en-US" dirty="0"/>
              <a:t>There’s a 55/45 split between genders. </a:t>
            </a:r>
          </a:p>
          <a:p>
            <a:pPr marL="0" indent="0">
              <a:buNone/>
            </a:pPr>
            <a:r>
              <a:rPr lang="en-US" dirty="0"/>
              <a:t>This matches industry established </a:t>
            </a:r>
          </a:p>
          <a:p>
            <a:pPr marL="0" indent="0">
              <a:buNone/>
            </a:pPr>
            <a:r>
              <a:rPr lang="en-US" dirty="0"/>
              <a:t>Distribution.</a:t>
            </a:r>
          </a:p>
          <a:p>
            <a:endParaRPr lang="en-US" dirty="0"/>
          </a:p>
          <a:p>
            <a:r>
              <a:rPr lang="en-US" dirty="0"/>
              <a:t>There is a 60/40 split in the Malignant </a:t>
            </a:r>
          </a:p>
          <a:p>
            <a:pPr marL="0" indent="0">
              <a:buNone/>
            </a:pPr>
            <a:r>
              <a:rPr lang="en-US" dirty="0"/>
              <a:t>population for males and females due to </a:t>
            </a:r>
          </a:p>
          <a:p>
            <a:pPr marL="0" indent="0">
              <a:buNone/>
            </a:pPr>
            <a:r>
              <a:rPr lang="en-US" dirty="0"/>
              <a:t>the fact that under 50, melanoma occurs </a:t>
            </a:r>
          </a:p>
          <a:p>
            <a:pPr marL="0" indent="0">
              <a:buNone/>
            </a:pPr>
            <a:r>
              <a:rPr lang="en-US" dirty="0"/>
              <a:t>more frequently in women, while above </a:t>
            </a:r>
          </a:p>
          <a:p>
            <a:pPr marL="0" indent="0">
              <a:buNone/>
            </a:pPr>
            <a:r>
              <a:rPr lang="en-US" dirty="0"/>
              <a:t>50, occurs more often in men and increasingly </a:t>
            </a:r>
          </a:p>
          <a:p>
            <a:pPr marL="0" indent="0">
              <a:buNone/>
            </a:pPr>
            <a:r>
              <a:rPr lang="en-US" dirty="0"/>
              <a:t>so moving into 80</a:t>
            </a:r>
          </a:p>
          <a:p>
            <a:endParaRPr lang="en-US" dirty="0"/>
          </a:p>
        </p:txBody>
      </p:sp>
      <p:pic>
        <p:nvPicPr>
          <p:cNvPr id="6" name="Picture 5"/>
          <p:cNvPicPr>
            <a:picLocks noChangeAspect="1"/>
          </p:cNvPicPr>
          <p:nvPr/>
        </p:nvPicPr>
        <p:blipFill>
          <a:blip r:embed="rId2"/>
          <a:stretch>
            <a:fillRect/>
          </a:stretch>
        </p:blipFill>
        <p:spPr>
          <a:xfrm>
            <a:off x="7205382" y="1091338"/>
            <a:ext cx="4022912" cy="2756876"/>
          </a:xfrm>
          <a:prstGeom prst="rect">
            <a:avLst/>
          </a:prstGeom>
        </p:spPr>
      </p:pic>
      <p:pic>
        <p:nvPicPr>
          <p:cNvPr id="7" name="Picture 6"/>
          <p:cNvPicPr>
            <a:picLocks noChangeAspect="1"/>
          </p:cNvPicPr>
          <p:nvPr/>
        </p:nvPicPr>
        <p:blipFill>
          <a:blip r:embed="rId3"/>
          <a:stretch>
            <a:fillRect/>
          </a:stretch>
        </p:blipFill>
        <p:spPr>
          <a:xfrm>
            <a:off x="7421096" y="4431121"/>
            <a:ext cx="4421281" cy="1677765"/>
          </a:xfrm>
          <a:prstGeom prst="rect">
            <a:avLst/>
          </a:prstGeom>
        </p:spPr>
      </p:pic>
    </p:spTree>
    <p:extLst>
      <p:ext uri="{BB962C8B-B14F-4D97-AF65-F5344CB8AC3E}">
        <p14:creationId xmlns:p14="http://schemas.microsoft.com/office/powerpoint/2010/main" val="130264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69597-EE99-12EB-E05E-EDE02B1BE2D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896B1A-1FA9-5F4B-1A49-752C47F2988C}"/>
              </a:ext>
            </a:extLst>
          </p:cNvPr>
          <p:cNvGrpSpPr/>
          <p:nvPr/>
        </p:nvGrpSpPr>
        <p:grpSpPr>
          <a:xfrm rot="-5400000">
            <a:off x="7595030" y="2769969"/>
            <a:ext cx="7972101" cy="1286215"/>
            <a:chOff x="0" y="0"/>
            <a:chExt cx="3149472" cy="508135"/>
          </a:xfrm>
        </p:grpSpPr>
        <p:sp>
          <p:nvSpPr>
            <p:cNvPr id="3" name="Freeform 3">
              <a:extLst>
                <a:ext uri="{FF2B5EF4-FFF2-40B4-BE49-F238E27FC236}">
                  <a16:creationId xmlns:a16="http://schemas.microsoft.com/office/drawing/2014/main" id="{C85B7079-AEA2-A69E-E8A8-EF9C00F0D1B3}"/>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a:extLst>
                <a:ext uri="{FF2B5EF4-FFF2-40B4-BE49-F238E27FC236}">
                  <a16:creationId xmlns:a16="http://schemas.microsoft.com/office/drawing/2014/main" id="{1F065396-783B-3D4F-B424-A659CAB4BD91}"/>
                </a:ext>
              </a:extLst>
            </p:cNvPr>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a:extLst>
              <a:ext uri="{FF2B5EF4-FFF2-40B4-BE49-F238E27FC236}">
                <a16:creationId xmlns:a16="http://schemas.microsoft.com/office/drawing/2014/main" id="{7A669043-479D-D038-D6AC-5D23842A72F3}"/>
              </a:ext>
            </a:extLst>
          </p:cNvPr>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0EAF3CC3-4568-EF31-BBC1-7D40A5721A2D}"/>
              </a:ext>
            </a:extLst>
          </p:cNvPr>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9" name="Group 9">
            <a:extLst>
              <a:ext uri="{FF2B5EF4-FFF2-40B4-BE49-F238E27FC236}">
                <a16:creationId xmlns:a16="http://schemas.microsoft.com/office/drawing/2014/main" id="{B0232701-B8DE-FBE3-4A74-61FBFA102CD1}"/>
              </a:ext>
            </a:extLst>
          </p:cNvPr>
          <p:cNvGrpSpPr/>
          <p:nvPr/>
        </p:nvGrpSpPr>
        <p:grpSpPr>
          <a:xfrm>
            <a:off x="743152" y="110830"/>
            <a:ext cx="8001353" cy="6640779"/>
            <a:chOff x="-72330" y="-204835"/>
            <a:chExt cx="12411430" cy="13281555"/>
          </a:xfrm>
        </p:grpSpPr>
        <p:sp>
          <p:nvSpPr>
            <p:cNvPr id="10" name="TextBox 10">
              <a:extLst>
                <a:ext uri="{FF2B5EF4-FFF2-40B4-BE49-F238E27FC236}">
                  <a16:creationId xmlns:a16="http://schemas.microsoft.com/office/drawing/2014/main" id="{05CCF608-E77D-73C9-6137-C36AEEAF1149}"/>
                </a:ext>
              </a:extLst>
            </p:cNvPr>
            <p:cNvSpPr txBox="1"/>
            <p:nvPr/>
          </p:nvSpPr>
          <p:spPr>
            <a:xfrm>
              <a:off x="-1" y="-204835"/>
              <a:ext cx="12339101" cy="4434933"/>
            </a:xfrm>
            <a:prstGeom prst="rect">
              <a:avLst/>
            </a:prstGeom>
          </p:spPr>
          <p:txBody>
            <a:bodyPr wrap="square" lIns="0" tIns="0" rIns="0" bIns="0" rtlCol="0" anchor="t">
              <a:spAutoFit/>
            </a:bodyPr>
            <a:lstStyle/>
            <a:p>
              <a:pPr>
                <a:lnSpc>
                  <a:spcPts val="6009"/>
                </a:lnSpc>
              </a:pPr>
              <a:r>
                <a:rPr lang="en-US" sz="5008" b="1" dirty="0">
                  <a:solidFill>
                    <a:srgbClr val="FFFBFB"/>
                  </a:solidFill>
                  <a:latin typeface="Avenir Next LT Pro" panose="020B0504020202020204" pitchFamily="34" charset="0"/>
                </a:rPr>
                <a:t>Team Member</a:t>
              </a:r>
            </a:p>
            <a:p>
              <a:pPr>
                <a:lnSpc>
                  <a:spcPts val="6009"/>
                </a:lnSpc>
              </a:pPr>
              <a:endParaRPr lang="en-US" sz="5008" b="1" dirty="0">
                <a:solidFill>
                  <a:srgbClr val="FFFBFB"/>
                </a:solidFill>
                <a:latin typeface="Avenir Next LT Pro" panose="020B0504020202020204" pitchFamily="34" charset="0"/>
              </a:endParaRPr>
            </a:p>
            <a:p>
              <a:pPr>
                <a:lnSpc>
                  <a:spcPts val="6009"/>
                </a:lnSpc>
              </a:pPr>
              <a:r>
                <a:rPr lang="en-US" sz="3200" b="1" dirty="0">
                  <a:solidFill>
                    <a:srgbClr val="FFFBFB"/>
                  </a:solidFill>
                  <a:latin typeface="Avenir Next LT Pro" panose="020B0504020202020204" pitchFamily="34" charset="0"/>
                </a:rPr>
                <a:t>Name                                            ID                 </a:t>
              </a:r>
            </a:p>
          </p:txBody>
        </p:sp>
        <p:sp>
          <p:nvSpPr>
            <p:cNvPr id="11" name="TextBox 11">
              <a:extLst>
                <a:ext uri="{FF2B5EF4-FFF2-40B4-BE49-F238E27FC236}">
                  <a16:creationId xmlns:a16="http://schemas.microsoft.com/office/drawing/2014/main" id="{B33DBD31-3219-BF57-426A-34D7C3C72609}"/>
                </a:ext>
              </a:extLst>
            </p:cNvPr>
            <p:cNvSpPr txBox="1"/>
            <p:nvPr/>
          </p:nvSpPr>
          <p:spPr>
            <a:xfrm>
              <a:off x="-72330" y="4069768"/>
              <a:ext cx="12411430" cy="9006952"/>
            </a:xfrm>
            <a:prstGeom prst="rect">
              <a:avLst/>
            </a:prstGeom>
          </p:spPr>
          <p:txBody>
            <a:bodyPr wrap="square" lIns="0" tIns="0" rIns="0" bIns="0" rtlCol="0" anchor="t">
              <a:spAutoFit/>
            </a:bodyPr>
            <a:lstStyle/>
            <a:p>
              <a:pPr>
                <a:lnSpc>
                  <a:spcPts val="5053"/>
                </a:lnSpc>
              </a:pPr>
              <a:r>
                <a:rPr lang="en-US" sz="2800" dirty="0">
                  <a:solidFill>
                    <a:srgbClr val="56AEFF"/>
                  </a:solidFill>
                  <a:latin typeface="Avenir Next LT Pro" panose="020B0504020202020204" pitchFamily="34" charset="0"/>
                </a:rPr>
                <a:t>1- Karem Mohsen Mahmoud            2102010</a:t>
              </a:r>
            </a:p>
            <a:p>
              <a:pPr>
                <a:lnSpc>
                  <a:spcPts val="5053"/>
                </a:lnSpc>
              </a:pPr>
              <a:r>
                <a:rPr lang="en-US" sz="2800" dirty="0">
                  <a:solidFill>
                    <a:srgbClr val="56AEFF"/>
                  </a:solidFill>
                  <a:latin typeface="Avenir Next LT Pro" panose="020B0504020202020204" pitchFamily="34" charset="0"/>
                </a:rPr>
                <a:t>2-Ziad Abdelwahab </a:t>
              </a:r>
              <a:r>
                <a:rPr lang="en-US" sz="2800" dirty="0" err="1">
                  <a:solidFill>
                    <a:srgbClr val="56AEFF"/>
                  </a:solidFill>
                  <a:latin typeface="Avenir Next LT Pro" panose="020B0504020202020204" pitchFamily="34" charset="0"/>
                </a:rPr>
                <a:t>Abdelgayed</a:t>
              </a:r>
              <a:r>
                <a:rPr lang="en-US" sz="2800" dirty="0">
                  <a:solidFill>
                    <a:srgbClr val="56AEFF"/>
                  </a:solidFill>
                  <a:latin typeface="Avenir Next LT Pro" panose="020B0504020202020204" pitchFamily="34" charset="0"/>
                </a:rPr>
                <a:t>     2101899</a:t>
              </a:r>
            </a:p>
            <a:p>
              <a:pPr>
                <a:lnSpc>
                  <a:spcPts val="5053"/>
                </a:lnSpc>
              </a:pPr>
              <a:r>
                <a:rPr lang="en-US" sz="2800" dirty="0">
                  <a:solidFill>
                    <a:srgbClr val="56AEFF"/>
                  </a:solidFill>
                  <a:latin typeface="Avenir Next LT Pro" panose="020B0504020202020204" pitchFamily="34" charset="0"/>
                </a:rPr>
                <a:t>3-Sayed Mohammed Badawy           2101935</a:t>
              </a:r>
            </a:p>
            <a:p>
              <a:pPr>
                <a:lnSpc>
                  <a:spcPts val="5053"/>
                </a:lnSpc>
              </a:pPr>
              <a:r>
                <a:rPr lang="en-US" sz="2800" dirty="0">
                  <a:solidFill>
                    <a:srgbClr val="56AEFF"/>
                  </a:solidFill>
                  <a:latin typeface="Avenir Next LT Pro" panose="020B0504020202020204" pitchFamily="34" charset="0"/>
                </a:rPr>
                <a:t>4-Abdallah Yehia </a:t>
              </a:r>
              <a:r>
                <a:rPr lang="en-US" sz="2800" dirty="0" err="1">
                  <a:solidFill>
                    <a:srgbClr val="56AEFF"/>
                  </a:solidFill>
                  <a:latin typeface="Avenir Next LT Pro" panose="020B0504020202020204" pitchFamily="34" charset="0"/>
                </a:rPr>
                <a:t>Ataala</a:t>
              </a:r>
              <a:r>
                <a:rPr lang="en-US" sz="2800" dirty="0">
                  <a:solidFill>
                    <a:srgbClr val="56AEFF"/>
                  </a:solidFill>
                  <a:latin typeface="Avenir Next LT Pro" panose="020B0504020202020204" pitchFamily="34" charset="0"/>
                </a:rPr>
                <a:t>                     2001514 </a:t>
              </a:r>
            </a:p>
            <a:p>
              <a:pPr>
                <a:lnSpc>
                  <a:spcPts val="5053"/>
                </a:lnSpc>
              </a:pPr>
              <a:r>
                <a:rPr lang="en-US" sz="2800" dirty="0">
                  <a:solidFill>
                    <a:srgbClr val="56AEFF"/>
                  </a:solidFill>
                  <a:latin typeface="Avenir Next LT Pro" panose="020B0504020202020204" pitchFamily="34" charset="0"/>
                </a:rPr>
                <a:t>5-Mahmoud Mohamed Mahdy         2102068</a:t>
              </a:r>
            </a:p>
            <a:p>
              <a:pPr>
                <a:lnSpc>
                  <a:spcPts val="5053"/>
                </a:lnSpc>
              </a:pPr>
              <a:r>
                <a:rPr lang="en-US" sz="2800" dirty="0">
                  <a:solidFill>
                    <a:srgbClr val="56AEFF"/>
                  </a:solidFill>
                  <a:latin typeface="Avenir Next LT Pro" panose="020B0504020202020204" pitchFamily="34" charset="0"/>
                </a:rPr>
                <a:t>6-Mohamed Salah Darwish                2102045</a:t>
              </a:r>
            </a:p>
            <a:p>
              <a:pPr>
                <a:lnSpc>
                  <a:spcPts val="5053"/>
                </a:lnSpc>
              </a:pPr>
              <a:r>
                <a:rPr lang="en-US" sz="2800" dirty="0">
                  <a:solidFill>
                    <a:srgbClr val="56AEFF"/>
                  </a:solidFill>
                  <a:latin typeface="Avenir Next LT Pro" panose="020B0504020202020204" pitchFamily="34" charset="0"/>
                </a:rPr>
                <a:t>7-Hossam Ramadan Abdallah            2101891</a:t>
              </a:r>
            </a:p>
          </p:txBody>
        </p:sp>
      </p:grpSp>
    </p:spTree>
    <p:extLst>
      <p:ext uri="{BB962C8B-B14F-4D97-AF65-F5344CB8AC3E}">
        <p14:creationId xmlns:p14="http://schemas.microsoft.com/office/powerpoint/2010/main" val="2303786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10515600" cy="898525"/>
          </a:xfrm>
        </p:spPr>
        <p:txBody>
          <a:bodyPr/>
          <a:lstStyle/>
          <a:p>
            <a:pPr marL="0" indent="0">
              <a:buNone/>
            </a:pPr>
            <a:r>
              <a:rPr lang="en-US" sz="2200" dirty="0"/>
              <a:t>Because of the imbalance in the dataset, we oversampled the minority classes so they’re equal in size.</a:t>
            </a:r>
          </a:p>
          <a:p>
            <a:pPr marL="0" indent="0">
              <a:buNone/>
            </a:pPr>
            <a:endParaRPr lang="en-US" dirty="0"/>
          </a:p>
        </p:txBody>
      </p:sp>
      <p:sp>
        <p:nvSpPr>
          <p:cNvPr id="6" name="Content Placeholder 2">
            <a:extLst>
              <a:ext uri="{FF2B5EF4-FFF2-40B4-BE49-F238E27FC236}">
                <a16:creationId xmlns:a16="http://schemas.microsoft.com/office/drawing/2014/main" id="{A51C0C76-4342-775F-0F1D-F0F7CA61054B}"/>
              </a:ext>
            </a:extLst>
          </p:cNvPr>
          <p:cNvSpPr txBox="1">
            <a:spLocks/>
          </p:cNvSpPr>
          <p:nvPr/>
        </p:nvSpPr>
        <p:spPr>
          <a:xfrm>
            <a:off x="838200" y="2724150"/>
            <a:ext cx="11031071" cy="3335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Steps</a:t>
            </a:r>
          </a:p>
          <a:p>
            <a:pPr marL="457200" indent="-457200">
              <a:buFont typeface="+mj-lt"/>
              <a:buAutoNum type="arabicPeriod"/>
            </a:pPr>
            <a:r>
              <a:rPr lang="en-US" sz="1800" dirty="0"/>
              <a:t>Splitting the data into train, validation, and test data</a:t>
            </a:r>
          </a:p>
          <a:p>
            <a:pPr lvl="1"/>
            <a:r>
              <a:rPr lang="en-US" b="1" dirty="0"/>
              <a:t>70%</a:t>
            </a:r>
            <a:r>
              <a:rPr lang="en-US" dirty="0"/>
              <a:t> Training</a:t>
            </a:r>
          </a:p>
          <a:p>
            <a:pPr lvl="1"/>
            <a:r>
              <a:rPr lang="en-US" b="1" dirty="0"/>
              <a:t>30%</a:t>
            </a:r>
            <a:r>
              <a:rPr lang="en-US" dirty="0"/>
              <a:t> Test</a:t>
            </a:r>
            <a:endParaRPr lang="en-US" sz="1800" dirty="0"/>
          </a:p>
          <a:p>
            <a:pPr marL="457200" indent="-457200">
              <a:buFont typeface="+mj-lt"/>
              <a:buAutoNum type="arabicPeriod"/>
            </a:pPr>
            <a:r>
              <a:rPr lang="en-US" sz="1800" dirty="0"/>
              <a:t>Resizing images to 128 x 128</a:t>
            </a:r>
          </a:p>
          <a:p>
            <a:pPr marL="0" indent="0">
              <a:buNone/>
            </a:pPr>
            <a:r>
              <a:rPr lang="en-US" sz="2200" dirty="0"/>
              <a:t>Original images in the datasets are of a large size. For instance, The images in the HAM10000 dataset are of dimension (450 x 600 x 3). This will have a huge computational time while training. Therefore we resize the images to be of size (128 x 128 x 3) for all of the datasets used.</a:t>
            </a:r>
            <a:endParaRPr lang="ar-EG" sz="2200" dirty="0"/>
          </a:p>
        </p:txBody>
      </p:sp>
    </p:spTree>
    <p:extLst>
      <p:ext uri="{BB962C8B-B14F-4D97-AF65-F5344CB8AC3E}">
        <p14:creationId xmlns:p14="http://schemas.microsoft.com/office/powerpoint/2010/main" val="65024983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831"/>
            <a:ext cx="10515600" cy="1325563"/>
          </a:xfrm>
        </p:spPr>
        <p:txBody>
          <a:bodyPr/>
          <a:lstStyle/>
          <a:p>
            <a:pPr algn="ctr"/>
            <a:r>
              <a:rPr lang="en-US" dirty="0"/>
              <a:t>Data pre processing</a:t>
            </a:r>
          </a:p>
        </p:txBody>
      </p:sp>
      <p:sp>
        <p:nvSpPr>
          <p:cNvPr id="3" name="Content Placeholder 2"/>
          <p:cNvSpPr>
            <a:spLocks noGrp="1"/>
          </p:cNvSpPr>
          <p:nvPr>
            <p:ph idx="4294967295"/>
          </p:nvPr>
        </p:nvSpPr>
        <p:spPr>
          <a:xfrm>
            <a:off x="251619" y="1511394"/>
            <a:ext cx="11743157" cy="5230065"/>
          </a:xfrm>
        </p:spPr>
        <p:txBody>
          <a:bodyPr>
            <a:normAutofit/>
          </a:bodyPr>
          <a:lstStyle/>
          <a:p>
            <a:pPr marL="0" indent="0">
              <a:buNone/>
            </a:pPr>
            <a:r>
              <a:rPr lang="en-US" dirty="0"/>
              <a:t>3. Data Oversampling and Data Augmentation: </a:t>
            </a:r>
          </a:p>
          <a:p>
            <a:pPr marL="0" indent="0">
              <a:buNone/>
            </a:pPr>
            <a:r>
              <a:rPr lang="en-US" dirty="0"/>
              <a:t>Deep neural networks perform better with large amounts of data with a distribution that matches the test data. First, we use data Oversampling to deal with the class imbalance in the datasets. This is done by making multiple copies of the images in the minority classes so that in the end, all classes contain an equal number of images. </a:t>
            </a:r>
          </a:p>
          <a:p>
            <a:pPr marL="0" indent="0">
              <a:buNone/>
            </a:pPr>
            <a:endParaRPr lang="en-US" dirty="0"/>
          </a:p>
          <a:p>
            <a:pPr marL="0" indent="0">
              <a:buNone/>
            </a:pPr>
            <a:r>
              <a:rPr lang="en-US" dirty="0"/>
              <a:t>Data augmentation:  aims to create images that depict the features of its class in every possible angle, such that, at whatever angle the image may be taken, our trained model can predict it with more precision. We use a data augmentation layer at the beginning of all our models. </a:t>
            </a:r>
            <a:endParaRPr lang="en-US" sz="4400" dirty="0"/>
          </a:p>
          <a:p>
            <a:pPr marL="0" indent="0">
              <a:buNone/>
            </a:pPr>
            <a:endParaRPr lang="en-US" sz="4400" dirty="0"/>
          </a:p>
        </p:txBody>
      </p:sp>
    </p:spTree>
    <p:extLst>
      <p:ext uri="{BB962C8B-B14F-4D97-AF65-F5344CB8AC3E}">
        <p14:creationId xmlns:p14="http://schemas.microsoft.com/office/powerpoint/2010/main" val="376057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techniques used for this are: </a:t>
            </a:r>
          </a:p>
        </p:txBody>
      </p:sp>
      <p:sp>
        <p:nvSpPr>
          <p:cNvPr id="3" name="Content Placeholder 2"/>
          <p:cNvSpPr>
            <a:spLocks noGrp="1"/>
          </p:cNvSpPr>
          <p:nvPr>
            <p:ph idx="1"/>
          </p:nvPr>
        </p:nvSpPr>
        <p:spPr/>
        <p:txBody>
          <a:bodyPr/>
          <a:lstStyle/>
          <a:p>
            <a:pPr marL="0" lvl="0" indent="0">
              <a:buNone/>
            </a:pPr>
            <a:r>
              <a:rPr lang="en-US" dirty="0"/>
              <a:t>1. Randomly rotate the images in the range from 0 to 180 degrees</a:t>
            </a:r>
          </a:p>
          <a:p>
            <a:pPr marL="0" lvl="0" indent="0">
              <a:buNone/>
            </a:pPr>
            <a:r>
              <a:rPr lang="en-US" dirty="0"/>
              <a:t>2. Randomly zoom images</a:t>
            </a:r>
          </a:p>
          <a:p>
            <a:pPr marL="0" lvl="0" indent="0">
              <a:buNone/>
            </a:pPr>
            <a:r>
              <a:rPr lang="en-US" dirty="0"/>
              <a:t>3. Randomly flip images horizontally</a:t>
            </a:r>
          </a:p>
          <a:p>
            <a:pPr marL="0" lvl="0" indent="0">
              <a:buNone/>
            </a:pPr>
            <a:r>
              <a:rPr lang="en-US" dirty="0"/>
              <a:t>4. Randomly flip images vertically</a:t>
            </a:r>
          </a:p>
          <a:p>
            <a:pPr marL="0" lvl="0" indent="0">
              <a:buNone/>
            </a:pPr>
            <a:r>
              <a:rPr lang="en-US" dirty="0"/>
              <a:t>5. Randomly shift the images horizontally</a:t>
            </a:r>
          </a:p>
          <a:p>
            <a:pPr marL="0" lvl="0" indent="0">
              <a:buNone/>
            </a:pPr>
            <a:r>
              <a:rPr lang="en-US" dirty="0"/>
              <a:t>6. Randomly shift the images vertically</a:t>
            </a:r>
          </a:p>
        </p:txBody>
      </p:sp>
      <p:pic>
        <p:nvPicPr>
          <p:cNvPr id="5" name="Picture 4"/>
          <p:cNvPicPr>
            <a:picLocks noChangeAspect="1"/>
          </p:cNvPicPr>
          <p:nvPr/>
        </p:nvPicPr>
        <p:blipFill>
          <a:blip r:embed="rId2"/>
          <a:stretch>
            <a:fillRect/>
          </a:stretch>
        </p:blipFill>
        <p:spPr>
          <a:xfrm>
            <a:off x="7462982" y="2353296"/>
            <a:ext cx="4139543" cy="2700762"/>
          </a:xfrm>
          <a:prstGeom prst="rect">
            <a:avLst/>
          </a:prstGeom>
        </p:spPr>
      </p:pic>
      <p:pic>
        <p:nvPicPr>
          <p:cNvPr id="6" name="Picture 5"/>
          <p:cNvPicPr>
            <a:picLocks noChangeAspect="1"/>
          </p:cNvPicPr>
          <p:nvPr/>
        </p:nvPicPr>
        <p:blipFill>
          <a:blip r:embed="rId3"/>
          <a:stretch>
            <a:fillRect/>
          </a:stretch>
        </p:blipFill>
        <p:spPr>
          <a:xfrm>
            <a:off x="4327712" y="5054058"/>
            <a:ext cx="2530288" cy="2510924"/>
          </a:xfrm>
          <a:prstGeom prst="rect">
            <a:avLst/>
          </a:prstGeom>
        </p:spPr>
      </p:pic>
    </p:spTree>
    <p:extLst>
      <p:ext uri="{BB962C8B-B14F-4D97-AF65-F5344CB8AC3E}">
        <p14:creationId xmlns:p14="http://schemas.microsoft.com/office/powerpoint/2010/main" val="882091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 of previous work </a:t>
            </a:r>
          </a:p>
        </p:txBody>
      </p:sp>
      <p:sp>
        <p:nvSpPr>
          <p:cNvPr id="3" name="Content Placeholder 2"/>
          <p:cNvSpPr>
            <a:spLocks noGrp="1"/>
          </p:cNvSpPr>
          <p:nvPr>
            <p:ph idx="1"/>
          </p:nvPr>
        </p:nvSpPr>
        <p:spPr>
          <a:xfrm>
            <a:off x="215153" y="1721224"/>
            <a:ext cx="11138647" cy="4455739"/>
          </a:xfrm>
        </p:spPr>
        <p:txBody>
          <a:bodyPr/>
          <a:lstStyle/>
          <a:p>
            <a:pPr marL="0" indent="0">
              <a:buNone/>
            </a:pPr>
            <a:endParaRPr lang="en-US" dirty="0"/>
          </a:p>
          <a:p>
            <a:pPr marL="0" indent="0">
              <a:buNone/>
            </a:pPr>
            <a:r>
              <a:rPr lang="en-US" dirty="0"/>
              <a:t>                                        Data set imbalance</a:t>
            </a:r>
          </a:p>
          <a:p>
            <a:pPr marL="0" indent="0">
              <a:buNone/>
            </a:pPr>
            <a:endParaRPr lang="ar-EG" dirty="0"/>
          </a:p>
          <a:p>
            <a:pPr marL="0" indent="0">
              <a:buNone/>
            </a:pPr>
            <a:r>
              <a:rPr lang="ar-EG" dirty="0"/>
              <a:t> </a:t>
            </a:r>
            <a:r>
              <a:rPr lang="en-US" dirty="0"/>
              <a:t>                                                Low quality images</a:t>
            </a:r>
          </a:p>
          <a:p>
            <a:pPr marL="0" indent="0">
              <a:buNone/>
            </a:pPr>
            <a:endParaRPr lang="en-US" dirty="0"/>
          </a:p>
          <a:p>
            <a:pPr marL="0" indent="0">
              <a:buNone/>
            </a:pPr>
            <a:r>
              <a:rPr lang="ar-EG" dirty="0"/>
              <a:t> </a:t>
            </a:r>
            <a:r>
              <a:rPr lang="en-US" dirty="0"/>
              <a:t>                                                   Similarities between types of cancer</a:t>
            </a:r>
          </a:p>
          <a:p>
            <a:endParaRPr lang="en-US" dirty="0"/>
          </a:p>
        </p:txBody>
      </p:sp>
      <p:pic>
        <p:nvPicPr>
          <p:cNvPr id="4" name="Picture 3"/>
          <p:cNvPicPr>
            <a:picLocks noChangeAspect="1"/>
          </p:cNvPicPr>
          <p:nvPr/>
        </p:nvPicPr>
        <p:blipFill>
          <a:blip r:embed="rId2"/>
          <a:stretch>
            <a:fillRect/>
          </a:stretch>
        </p:blipFill>
        <p:spPr>
          <a:xfrm>
            <a:off x="399770" y="1810871"/>
            <a:ext cx="3102208" cy="393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7986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877"/>
            <a:ext cx="10515600" cy="1143000"/>
          </a:xfrm>
        </p:spPr>
        <p:txBody>
          <a:bodyPr>
            <a:normAutofit fontScale="90000"/>
          </a:bodyPr>
          <a:lstStyle/>
          <a:p>
            <a:r>
              <a:rPr lang="en-US" b="1" dirty="0"/>
              <a:t> Model Training</a:t>
            </a:r>
            <a:br>
              <a:rPr lang="en-US" b="1" dirty="0"/>
            </a:br>
            <a:r>
              <a:rPr lang="en-US" dirty="0"/>
              <a:t>The model used is a </a:t>
            </a:r>
            <a:r>
              <a:rPr lang="en-US" b="1" dirty="0"/>
              <a:t>Convolutional Neural Network (CNN)</a:t>
            </a:r>
            <a:r>
              <a:rPr lang="en-US" dirty="0"/>
              <a:t>.</a:t>
            </a:r>
            <a:br>
              <a:rPr lang="en-US" dirty="0"/>
            </a:br>
            <a:r>
              <a:rPr lang="en-US" dirty="0"/>
              <a:t>All models were trained for 30 epochs.</a:t>
            </a:r>
            <a:br>
              <a:rPr lang="en-US" dirty="0"/>
            </a:b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085975" y="2510072"/>
            <a:ext cx="8020050" cy="4219575"/>
          </a:xfrm>
          <a:prstGeom prst="rect">
            <a:avLst/>
          </a:prstGeom>
        </p:spPr>
      </p:pic>
    </p:spTree>
    <p:extLst>
      <p:ext uri="{BB962C8B-B14F-4D97-AF65-F5344CB8AC3E}">
        <p14:creationId xmlns:p14="http://schemas.microsoft.com/office/powerpoint/2010/main" val="2024268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5" name="Content Placeholder 4"/>
          <p:cNvPicPr>
            <a:picLocks noGrp="1" noChangeAspect="1"/>
          </p:cNvPicPr>
          <p:nvPr>
            <p:ph idx="1"/>
          </p:nvPr>
        </p:nvPicPr>
        <p:blipFill>
          <a:blip r:embed="rId2"/>
          <a:stretch>
            <a:fillRect/>
          </a:stretch>
        </p:blipFill>
        <p:spPr>
          <a:xfrm>
            <a:off x="336177" y="3387260"/>
            <a:ext cx="5481918" cy="2907361"/>
          </a:xfrm>
          <a:prstGeom prst="rect">
            <a:avLst/>
          </a:prstGeom>
        </p:spPr>
      </p:pic>
      <p:pic>
        <p:nvPicPr>
          <p:cNvPr id="6" name="Picture 5"/>
          <p:cNvPicPr>
            <a:picLocks noChangeAspect="1"/>
          </p:cNvPicPr>
          <p:nvPr/>
        </p:nvPicPr>
        <p:blipFill>
          <a:blip r:embed="rId3"/>
          <a:stretch>
            <a:fillRect/>
          </a:stretch>
        </p:blipFill>
        <p:spPr>
          <a:xfrm>
            <a:off x="6096000" y="3254188"/>
            <a:ext cx="5823759" cy="3173506"/>
          </a:xfrm>
          <a:prstGeom prst="rect">
            <a:avLst/>
          </a:prstGeom>
        </p:spPr>
      </p:pic>
      <p:sp>
        <p:nvSpPr>
          <p:cNvPr id="10" name="Content Placeholder 2">
            <a:extLst>
              <a:ext uri="{FF2B5EF4-FFF2-40B4-BE49-F238E27FC236}">
                <a16:creationId xmlns:a16="http://schemas.microsoft.com/office/drawing/2014/main" id="{52C086F1-908D-4F4F-0A25-6870EE319946}"/>
              </a:ext>
            </a:extLst>
          </p:cNvPr>
          <p:cNvSpPr txBox="1">
            <a:spLocks/>
          </p:cNvSpPr>
          <p:nvPr/>
        </p:nvSpPr>
        <p:spPr>
          <a:xfrm>
            <a:off x="419100" y="1423729"/>
            <a:ext cx="11353800" cy="124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Model-1: </a:t>
            </a:r>
            <a:r>
              <a:rPr lang="en-US" sz="1800" dirty="0"/>
              <a:t>CNN 99</a:t>
            </a:r>
            <a:r>
              <a:rPr lang="ar-EG" sz="1800" dirty="0"/>
              <a:t>.5</a:t>
            </a:r>
            <a:r>
              <a:rPr lang="en-US" sz="1800" dirty="0"/>
              <a:t>% training accuracy, and a 9</a:t>
            </a:r>
            <a:r>
              <a:rPr lang="ar-EG" sz="1800" dirty="0"/>
              <a:t>9</a:t>
            </a:r>
            <a:r>
              <a:rPr lang="en-US" sz="1800" dirty="0"/>
              <a:t>% test accuracy.</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Model-2: </a:t>
            </a:r>
            <a:r>
              <a:rPr lang="en-US" sz="1800" dirty="0"/>
              <a:t>ResNet101  95% training accuracy and a 93% test accuracy.</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18623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8. Save the Model</a:t>
            </a:r>
            <a:br>
              <a:rPr lang="en-US" b="1" dirty="0"/>
            </a:br>
            <a:endParaRPr lang="en-US" dirty="0"/>
          </a:p>
        </p:txBody>
      </p:sp>
      <p:pic>
        <p:nvPicPr>
          <p:cNvPr id="3" name="Picture 2"/>
          <p:cNvPicPr>
            <a:picLocks noChangeAspect="1"/>
          </p:cNvPicPr>
          <p:nvPr/>
        </p:nvPicPr>
        <p:blipFill>
          <a:blip r:embed="rId2"/>
          <a:stretch>
            <a:fillRect/>
          </a:stretch>
        </p:blipFill>
        <p:spPr>
          <a:xfrm>
            <a:off x="2586878" y="1406338"/>
            <a:ext cx="6838950" cy="4619625"/>
          </a:xfrm>
          <a:prstGeom prst="rect">
            <a:avLst/>
          </a:prstGeom>
        </p:spPr>
      </p:pic>
    </p:spTree>
    <p:extLst>
      <p:ext uri="{BB962C8B-B14F-4D97-AF65-F5344CB8AC3E}">
        <p14:creationId xmlns:p14="http://schemas.microsoft.com/office/powerpoint/2010/main" val="2343061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Web Application</a:t>
            </a:r>
          </a:p>
        </p:txBody>
      </p:sp>
    </p:spTree>
    <p:extLst>
      <p:ext uri="{BB962C8B-B14F-4D97-AF65-F5344CB8AC3E}">
        <p14:creationId xmlns:p14="http://schemas.microsoft.com/office/powerpoint/2010/main" val="61074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a:xfrm>
            <a:off x="-2523565" y="74100"/>
            <a:ext cx="10515600" cy="1143000"/>
          </a:xfrm>
        </p:spPr>
        <p:txBody>
          <a:bodyPr>
            <a:normAutofit/>
          </a:bodyPr>
          <a:lstStyle/>
          <a:p>
            <a:r>
              <a:rPr lang="en-US" dirty="0"/>
              <a:t>Application Idea</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2" y="1140812"/>
            <a:ext cx="6153615" cy="4734157"/>
          </a:xfrm>
        </p:spPr>
        <p:txBody>
          <a:bodyPr>
            <a:normAutofit/>
          </a:bodyPr>
          <a:lstStyle/>
          <a:p>
            <a:pPr marL="0" indent="0" algn="ctr">
              <a:lnSpc>
                <a:spcPct val="100000"/>
              </a:lnSpc>
              <a:buNone/>
            </a:pPr>
            <a:r>
              <a:rPr lang="en-US" sz="2400" b="0" i="0" dirty="0">
                <a:effectLst/>
              </a:rPr>
              <a:t>App was designed to aid in the detection and classification of skin cancer.</a:t>
            </a:r>
          </a:p>
          <a:p>
            <a:pPr marL="0" indent="0" algn="ctr">
              <a:lnSpc>
                <a:spcPct val="100000"/>
              </a:lnSpc>
              <a:buNone/>
            </a:pPr>
            <a:r>
              <a:rPr lang="en-US" sz="2400" b="0" i="0" dirty="0">
                <a:effectLst/>
              </a:rPr>
              <a:t>It serves two main user groups</a:t>
            </a:r>
            <a:r>
              <a:rPr lang="en-US" sz="2400" dirty="0"/>
              <a:t>;</a:t>
            </a:r>
            <a:r>
              <a:rPr lang="en-US" sz="2400" b="0" i="0" dirty="0">
                <a:effectLst/>
              </a:rPr>
              <a:t> patients </a:t>
            </a:r>
            <a:r>
              <a:rPr lang="en-US" sz="2400" dirty="0"/>
              <a:t>or</a:t>
            </a:r>
            <a:r>
              <a:rPr lang="en-US" sz="2400" b="0" i="0" dirty="0">
                <a:effectLst/>
              </a:rPr>
              <a:t> doctors. </a:t>
            </a:r>
          </a:p>
          <a:p>
            <a:pPr marL="0" indent="0" algn="ctr">
              <a:lnSpc>
                <a:spcPct val="100000"/>
              </a:lnSpc>
              <a:buNone/>
            </a:pPr>
            <a:r>
              <a:rPr lang="en-US" sz="2400" b="0" i="0" dirty="0">
                <a:effectLst/>
              </a:rPr>
              <a:t>Using AI technology, the app analyzes skin images to detect and classify skin cancer, providing a comprehensive solution for both diagnosis and management.</a:t>
            </a:r>
          </a:p>
        </p:txBody>
      </p:sp>
      <p:pic>
        <p:nvPicPr>
          <p:cNvPr id="4" name="Picture 3"/>
          <p:cNvPicPr>
            <a:picLocks noChangeAspect="1"/>
          </p:cNvPicPr>
          <p:nvPr/>
        </p:nvPicPr>
        <p:blipFill>
          <a:blip r:embed="rId3"/>
          <a:stretch>
            <a:fillRect/>
          </a:stretch>
        </p:blipFill>
        <p:spPr>
          <a:xfrm>
            <a:off x="6088290" y="2493825"/>
            <a:ext cx="5733587" cy="2646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221860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762000" y="1647208"/>
            <a:ext cx="10668000" cy="4865107"/>
          </a:xfrm>
        </p:spPr>
        <p:txBody>
          <a:bodyPr>
            <a:normAutofit/>
          </a:bodyPr>
          <a:lstStyle/>
          <a:p>
            <a:pPr marL="0" indent="0">
              <a:lnSpc>
                <a:spcPct val="120000"/>
              </a:lnSpc>
              <a:buNone/>
            </a:pPr>
            <a:r>
              <a:rPr lang="en-US" sz="2200" dirty="0"/>
              <a:t>We used Figma as an environment to build the app UI.</a:t>
            </a:r>
          </a:p>
          <a:p>
            <a:pPr marL="0" indent="0">
              <a:lnSpc>
                <a:spcPct val="120000"/>
              </a:lnSpc>
              <a:buNone/>
            </a:pPr>
            <a:r>
              <a:rPr lang="en-US" sz="2200" dirty="0"/>
              <a:t>Tools used are plugins: Iconify, </a:t>
            </a:r>
            <a:r>
              <a:rPr lang="en-US" sz="2200" dirty="0" err="1"/>
              <a:t>Unsplash</a:t>
            </a:r>
            <a:r>
              <a:rPr lang="en-US" sz="2200" dirty="0"/>
              <a:t>, Ui faces and a little mockup.</a:t>
            </a:r>
            <a:endParaRPr lang="en-US" sz="2000" dirty="0"/>
          </a:p>
          <a:p>
            <a:pPr marL="0" indent="0">
              <a:lnSpc>
                <a:spcPct val="120000"/>
              </a:lnSpc>
              <a:buNone/>
            </a:pPr>
            <a:r>
              <a:rPr lang="en-US" sz="2000" b="1" dirty="0"/>
              <a:t>Tools in Figma that aided the design process</a:t>
            </a:r>
            <a:r>
              <a:rPr lang="en-US" sz="2000" dirty="0"/>
              <a:t>:</a:t>
            </a:r>
          </a:p>
          <a:p>
            <a:pPr marL="0" indent="0" algn="ctr">
              <a:lnSpc>
                <a:spcPct val="120000"/>
              </a:lnSpc>
              <a:buNone/>
            </a:pPr>
            <a:r>
              <a:rPr lang="en-US" sz="2000" dirty="0"/>
              <a:t>Components: streamlines edits by allowing changes to propagate throughout the design.</a:t>
            </a:r>
            <a:endParaRPr lang="ar-EG" sz="2000" dirty="0"/>
          </a:p>
          <a:p>
            <a:pPr marL="0" indent="0" algn="ctr">
              <a:lnSpc>
                <a:spcPct val="120000"/>
              </a:lnSpc>
              <a:buNone/>
            </a:pPr>
            <a:r>
              <a:rPr lang="en-US" sz="2000" dirty="0"/>
              <a:t>Auto Layouts: Automatically organize elements without additional adjustments.</a:t>
            </a:r>
          </a:p>
        </p:txBody>
      </p:sp>
      <p:pic>
        <p:nvPicPr>
          <p:cNvPr id="5" name="Graphic 4">
            <a:extLst>
              <a:ext uri="{FF2B5EF4-FFF2-40B4-BE49-F238E27FC236}">
                <a16:creationId xmlns:a16="http://schemas.microsoft.com/office/drawing/2014/main" id="{90C8A969-49D1-5696-D1CE-72196A3E07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7256" y="1647208"/>
            <a:ext cx="876475" cy="1314449"/>
          </a:xfrm>
          <a:prstGeom prst="rect">
            <a:avLst/>
          </a:prstGeom>
        </p:spPr>
      </p:pic>
    </p:spTree>
    <p:extLst>
      <p:ext uri="{BB962C8B-B14F-4D97-AF65-F5344CB8AC3E}">
        <p14:creationId xmlns:p14="http://schemas.microsoft.com/office/powerpoint/2010/main" val="211510255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 name="Group 18">
            <a:extLst>
              <a:ext uri="{FF2B5EF4-FFF2-40B4-BE49-F238E27FC236}">
                <a16:creationId xmlns:a16="http://schemas.microsoft.com/office/drawing/2014/main" id="{D0003D6B-5593-9017-6AEB-6D3CA972664B}"/>
              </a:ext>
            </a:extLst>
          </p:cNvPr>
          <p:cNvGrpSpPr>
            <a:grpSpLocks noChangeAspect="1"/>
          </p:cNvGrpSpPr>
          <p:nvPr/>
        </p:nvGrpSpPr>
        <p:grpSpPr>
          <a:xfrm>
            <a:off x="10410292" y="2107245"/>
            <a:ext cx="2956850" cy="3414377"/>
            <a:chOff x="0" y="0"/>
            <a:chExt cx="9323668" cy="10766360"/>
          </a:xfrm>
        </p:grpSpPr>
        <p:grpSp>
          <p:nvGrpSpPr>
            <p:cNvPr id="4" name="Group 19">
              <a:extLst>
                <a:ext uri="{FF2B5EF4-FFF2-40B4-BE49-F238E27FC236}">
                  <a16:creationId xmlns:a16="http://schemas.microsoft.com/office/drawing/2014/main" id="{F1366AE3-B69C-199F-275A-3C93E297B065}"/>
                </a:ext>
              </a:extLst>
            </p:cNvPr>
            <p:cNvGrpSpPr/>
            <p:nvPr/>
          </p:nvGrpSpPr>
          <p:grpSpPr>
            <a:xfrm>
              <a:off x="0" y="0"/>
              <a:ext cx="9323668" cy="10766360"/>
              <a:chOff x="0" y="0"/>
              <a:chExt cx="5499100" cy="6350000"/>
            </a:xfrm>
          </p:grpSpPr>
          <p:sp>
            <p:nvSpPr>
              <p:cNvPr id="7" name="Freeform 20">
                <a:extLst>
                  <a:ext uri="{FF2B5EF4-FFF2-40B4-BE49-F238E27FC236}">
                    <a16:creationId xmlns:a16="http://schemas.microsoft.com/office/drawing/2014/main" id="{5ADA954A-A5DE-8827-DFA9-29082F973C80}"/>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sz="1200"/>
              </a:p>
            </p:txBody>
          </p:sp>
        </p:grpSp>
        <p:grpSp>
          <p:nvGrpSpPr>
            <p:cNvPr id="5" name="Group 21">
              <a:extLst>
                <a:ext uri="{FF2B5EF4-FFF2-40B4-BE49-F238E27FC236}">
                  <a16:creationId xmlns:a16="http://schemas.microsoft.com/office/drawing/2014/main" id="{59DA9034-D4BE-B683-0735-71E9EAEC78E6}"/>
                </a:ext>
              </a:extLst>
            </p:cNvPr>
            <p:cNvGrpSpPr/>
            <p:nvPr/>
          </p:nvGrpSpPr>
          <p:grpSpPr>
            <a:xfrm>
              <a:off x="190500" y="251418"/>
              <a:ext cx="8929968" cy="10311741"/>
              <a:chOff x="0" y="-1"/>
              <a:chExt cx="5499100" cy="6350000"/>
            </a:xfrm>
          </p:grpSpPr>
          <p:sp>
            <p:nvSpPr>
              <p:cNvPr id="6" name="Freeform 22">
                <a:extLst>
                  <a:ext uri="{FF2B5EF4-FFF2-40B4-BE49-F238E27FC236}">
                    <a16:creationId xmlns:a16="http://schemas.microsoft.com/office/drawing/2014/main" id="{AAF4169F-4DFD-D6A7-518A-688EE20B51F8}"/>
                  </a:ext>
                </a:extLst>
              </p:cNvPr>
              <p:cNvSpPr/>
              <p:nvPr/>
            </p:nvSpPr>
            <p:spPr>
              <a:xfrm>
                <a:off x="0" y="-1"/>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7736" r="-7736"/>
                </a:stretch>
              </a:blipFill>
            </p:spPr>
            <p:txBody>
              <a:bodyPr/>
              <a:lstStyle/>
              <a:p>
                <a:endParaRPr lang="en-US" sz="1200"/>
              </a:p>
            </p:txBody>
          </p:sp>
        </p:grpSp>
      </p:grpSp>
      <p:grpSp>
        <p:nvGrpSpPr>
          <p:cNvPr id="17" name="Group 2">
            <a:extLst>
              <a:ext uri="{FF2B5EF4-FFF2-40B4-BE49-F238E27FC236}">
                <a16:creationId xmlns:a16="http://schemas.microsoft.com/office/drawing/2014/main" id="{0661BE15-6306-0401-E958-B49CC3483611}"/>
              </a:ext>
            </a:extLst>
          </p:cNvPr>
          <p:cNvGrpSpPr/>
          <p:nvPr/>
        </p:nvGrpSpPr>
        <p:grpSpPr>
          <a:xfrm>
            <a:off x="6282515" y="4778312"/>
            <a:ext cx="4428904" cy="1945873"/>
            <a:chOff x="0" y="0"/>
            <a:chExt cx="991873" cy="862860"/>
          </a:xfrm>
        </p:grpSpPr>
        <p:sp>
          <p:nvSpPr>
            <p:cNvPr id="18" name="Freeform 3">
              <a:extLst>
                <a:ext uri="{FF2B5EF4-FFF2-40B4-BE49-F238E27FC236}">
                  <a16:creationId xmlns:a16="http://schemas.microsoft.com/office/drawing/2014/main" id="{190FA359-BAC8-CF5C-3D1D-0C56A3800B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9" name="TextBox 4">
              <a:extLst>
                <a:ext uri="{FF2B5EF4-FFF2-40B4-BE49-F238E27FC236}">
                  <a16:creationId xmlns:a16="http://schemas.microsoft.com/office/drawing/2014/main" id="{C3DA9BE6-71E5-CA24-CDA0-94FE51CB41A0}"/>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grpSp>
        <p:nvGrpSpPr>
          <p:cNvPr id="14" name="Group 2">
            <a:extLst>
              <a:ext uri="{FF2B5EF4-FFF2-40B4-BE49-F238E27FC236}">
                <a16:creationId xmlns:a16="http://schemas.microsoft.com/office/drawing/2014/main" id="{E6DF16D1-FE78-C60F-CE02-D7682227E0DD}"/>
              </a:ext>
            </a:extLst>
          </p:cNvPr>
          <p:cNvGrpSpPr/>
          <p:nvPr/>
        </p:nvGrpSpPr>
        <p:grpSpPr>
          <a:xfrm>
            <a:off x="1669333" y="3677508"/>
            <a:ext cx="4426667" cy="2366453"/>
            <a:chOff x="0" y="0"/>
            <a:chExt cx="991873" cy="862860"/>
          </a:xfrm>
        </p:grpSpPr>
        <p:sp>
          <p:nvSpPr>
            <p:cNvPr id="15" name="Freeform 3">
              <a:extLst>
                <a:ext uri="{FF2B5EF4-FFF2-40B4-BE49-F238E27FC236}">
                  <a16:creationId xmlns:a16="http://schemas.microsoft.com/office/drawing/2014/main" id="{D68C2AF2-2B5D-FD1F-1A69-B127AF36B6CA}"/>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6" name="TextBox 4">
              <a:extLst>
                <a:ext uri="{FF2B5EF4-FFF2-40B4-BE49-F238E27FC236}">
                  <a16:creationId xmlns:a16="http://schemas.microsoft.com/office/drawing/2014/main" id="{65137F34-5531-6839-D5FE-9F3DAB5DCD43}"/>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12" name="Freeform 3">
            <a:extLst>
              <a:ext uri="{FF2B5EF4-FFF2-40B4-BE49-F238E27FC236}">
                <a16:creationId xmlns:a16="http://schemas.microsoft.com/office/drawing/2014/main" id="{58338800-DDAA-D102-3611-6E7A8844740F}"/>
              </a:ext>
            </a:extLst>
          </p:cNvPr>
          <p:cNvSpPr/>
          <p:nvPr/>
        </p:nvSpPr>
        <p:spPr>
          <a:xfrm>
            <a:off x="6282515" y="1729827"/>
            <a:ext cx="4428904" cy="286311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3" name="TextBox 4">
            <a:extLst>
              <a:ext uri="{FF2B5EF4-FFF2-40B4-BE49-F238E27FC236}">
                <a16:creationId xmlns:a16="http://schemas.microsoft.com/office/drawing/2014/main" id="{07DF60F3-DFE1-B50A-82DD-A28BE1AA4723}"/>
              </a:ext>
            </a:extLst>
          </p:cNvPr>
          <p:cNvSpPr txBox="1"/>
          <p:nvPr/>
        </p:nvSpPr>
        <p:spPr>
          <a:xfrm>
            <a:off x="6282515" y="1603405"/>
            <a:ext cx="4428904" cy="2989532"/>
          </a:xfrm>
          <a:prstGeom prst="rect">
            <a:avLst/>
          </a:prstGeom>
        </p:spPr>
        <p:txBody>
          <a:bodyPr lIns="33867" tIns="33867" rIns="33867" bIns="33867" rtlCol="0" anchor="ctr"/>
          <a:lstStyle/>
          <a:p>
            <a:pPr algn="ctr">
              <a:lnSpc>
                <a:spcPts val="2322"/>
              </a:lnSpc>
            </a:pPr>
            <a:endParaRPr sz="1200"/>
          </a:p>
        </p:txBody>
      </p:sp>
      <p:grpSp>
        <p:nvGrpSpPr>
          <p:cNvPr id="8" name="Group 2">
            <a:extLst>
              <a:ext uri="{FF2B5EF4-FFF2-40B4-BE49-F238E27FC236}">
                <a16:creationId xmlns:a16="http://schemas.microsoft.com/office/drawing/2014/main" id="{425C3B31-C367-8A47-7B8D-18CFD101F1F9}"/>
              </a:ext>
            </a:extLst>
          </p:cNvPr>
          <p:cNvGrpSpPr/>
          <p:nvPr/>
        </p:nvGrpSpPr>
        <p:grpSpPr>
          <a:xfrm>
            <a:off x="1667096" y="1741580"/>
            <a:ext cx="4428904" cy="1676075"/>
            <a:chOff x="0" y="0"/>
            <a:chExt cx="991873" cy="862860"/>
          </a:xfrm>
        </p:grpSpPr>
        <p:sp>
          <p:nvSpPr>
            <p:cNvPr id="9" name="Freeform 3">
              <a:extLst>
                <a:ext uri="{FF2B5EF4-FFF2-40B4-BE49-F238E27FC236}">
                  <a16:creationId xmlns:a16="http://schemas.microsoft.com/office/drawing/2014/main" id="{A9195E5A-CC77-9921-2AAB-BBBC073E763D}"/>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0" name="TextBox 4">
              <a:extLst>
                <a:ext uri="{FF2B5EF4-FFF2-40B4-BE49-F238E27FC236}">
                  <a16:creationId xmlns:a16="http://schemas.microsoft.com/office/drawing/2014/main" id="{38328350-1FE3-D9B2-FE1E-475E676D3111}"/>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326" name="Google Shape;326;p34"/>
          <p:cNvSpPr txBox="1">
            <a:spLocks noGrp="1"/>
          </p:cNvSpPr>
          <p:nvPr>
            <p:ph type="title"/>
          </p:nvPr>
        </p:nvSpPr>
        <p:spPr>
          <a:xfrm>
            <a:off x="2932108" y="1915202"/>
            <a:ext cx="3639200" cy="549200"/>
          </a:xfrm>
          <a:prstGeom prst="rect">
            <a:avLst/>
          </a:prstGeom>
        </p:spPr>
        <p:txBody>
          <a:bodyPr spcFirstLastPara="1" vert="horz" wrap="square" lIns="121900" tIns="121900" rIns="121900" bIns="121900" rtlCol="0" anchor="b" anchorCtr="0">
            <a:noAutofit/>
          </a:bodyPr>
          <a:lstStyle/>
          <a:p>
            <a:r>
              <a:rPr lang="en" b="1" dirty="0">
                <a:solidFill>
                  <a:schemeClr val="bg1"/>
                </a:solidFill>
              </a:rPr>
              <a:t>Introduction</a:t>
            </a:r>
            <a:endParaRPr b="1" dirty="0">
              <a:solidFill>
                <a:schemeClr val="bg1"/>
              </a:solidFill>
            </a:endParaRPr>
          </a:p>
        </p:txBody>
      </p:sp>
      <p:sp>
        <p:nvSpPr>
          <p:cNvPr id="328" name="Google Shape;328;p34"/>
          <p:cNvSpPr txBox="1">
            <a:spLocks noGrp="1"/>
          </p:cNvSpPr>
          <p:nvPr>
            <p:ph type="subTitle" idx="14"/>
          </p:nvPr>
        </p:nvSpPr>
        <p:spPr>
          <a:xfrm>
            <a:off x="2930575" y="4273082"/>
            <a:ext cx="3489224" cy="1184098"/>
          </a:xfrm>
          <a:prstGeom prst="rect">
            <a:avLst/>
          </a:prstGeom>
        </p:spPr>
        <p:txBody>
          <a:bodyPr spcFirstLastPara="1" vert="horz" wrap="square" lIns="121900" tIns="121900" rIns="121900" bIns="121900" rtlCol="0" anchor="t" anchorCtr="0">
            <a:noAutofit/>
          </a:bodyPr>
          <a:lstStyle/>
          <a:p>
            <a:pPr marL="0" indent="0"/>
            <a:r>
              <a:rPr lang="en-US" sz="1800" dirty="0"/>
              <a:t>3.</a:t>
            </a:r>
            <a:r>
              <a:rPr lang="ar-EG" sz="1800" dirty="0"/>
              <a:t>1</a:t>
            </a:r>
            <a:r>
              <a:rPr lang="en-US" sz="1800" dirty="0"/>
              <a:t> Application Idea</a:t>
            </a:r>
            <a:endParaRPr lang="ar-EG" sz="1800" dirty="0"/>
          </a:p>
          <a:p>
            <a:pPr marL="0" indent="0"/>
            <a:r>
              <a:rPr lang="en-US" sz="1800" dirty="0"/>
              <a:t>3.</a:t>
            </a:r>
            <a:r>
              <a:rPr lang="ar-EG" sz="1800" dirty="0"/>
              <a:t>2</a:t>
            </a:r>
            <a:r>
              <a:rPr lang="en-US" sz="1800" dirty="0"/>
              <a:t> User Interface (UI)</a:t>
            </a:r>
          </a:p>
          <a:p>
            <a:pPr marL="0" indent="0"/>
            <a:r>
              <a:rPr lang="en-US" sz="1800" dirty="0"/>
              <a:t>3.3 App Features</a:t>
            </a:r>
          </a:p>
        </p:txBody>
      </p:sp>
      <p:sp>
        <p:nvSpPr>
          <p:cNvPr id="331" name="Google Shape;331;p34"/>
          <p:cNvSpPr txBox="1">
            <a:spLocks noGrp="1"/>
          </p:cNvSpPr>
          <p:nvPr>
            <p:ph type="title" idx="2"/>
          </p:nvPr>
        </p:nvSpPr>
        <p:spPr>
          <a:xfrm>
            <a:off x="1812302" y="1950602"/>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01</a:t>
            </a:r>
            <a:endParaRPr b="1" dirty="0">
              <a:solidFill>
                <a:schemeClr val="bg1"/>
              </a:solidFill>
            </a:endParaRPr>
          </a:p>
        </p:txBody>
      </p:sp>
      <p:sp>
        <p:nvSpPr>
          <p:cNvPr id="332" name="Google Shape;332;p34"/>
          <p:cNvSpPr txBox="1">
            <a:spLocks noGrp="1"/>
          </p:cNvSpPr>
          <p:nvPr>
            <p:ph type="subTitle" idx="1"/>
          </p:nvPr>
        </p:nvSpPr>
        <p:spPr>
          <a:xfrm>
            <a:off x="2930575" y="2267447"/>
            <a:ext cx="3196430" cy="1284455"/>
          </a:xfrm>
          <a:prstGeom prst="rect">
            <a:avLst/>
          </a:prstGeom>
        </p:spPr>
        <p:txBody>
          <a:bodyPr spcFirstLastPara="1" vert="horz" wrap="square" lIns="121900" tIns="121900" rIns="121900" bIns="121900" rtlCol="0" anchor="t" anchorCtr="0">
            <a:noAutofit/>
          </a:bodyPr>
          <a:lstStyle/>
          <a:p>
            <a:pPr marL="0" indent="0"/>
            <a:r>
              <a:rPr lang="en-US" sz="1600" dirty="0"/>
              <a:t>1.1 Problem: Skin Cancer</a:t>
            </a:r>
          </a:p>
          <a:p>
            <a:pPr marL="0" indent="0"/>
            <a:r>
              <a:rPr lang="en-US" sz="1600" dirty="0"/>
              <a:t>1.2 Solution: Machine Learning For Skin Cancer Detection</a:t>
            </a:r>
            <a:endParaRPr lang="ar-EG" sz="1600" dirty="0"/>
          </a:p>
          <a:p>
            <a:pPr marL="0" indent="0"/>
            <a:endParaRPr lang="en-US" sz="1600" dirty="0"/>
          </a:p>
          <a:p>
            <a:pPr marL="0" indent="0"/>
            <a:endParaRPr lang="en-US" sz="1600" dirty="0"/>
          </a:p>
        </p:txBody>
      </p:sp>
      <p:sp>
        <p:nvSpPr>
          <p:cNvPr id="333" name="Google Shape;333;p34"/>
          <p:cNvSpPr txBox="1">
            <a:spLocks noGrp="1"/>
          </p:cNvSpPr>
          <p:nvPr>
            <p:ph type="title" idx="3"/>
          </p:nvPr>
        </p:nvSpPr>
        <p:spPr>
          <a:xfrm>
            <a:off x="7545861" y="1740459"/>
            <a:ext cx="3352073" cy="933066"/>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Machine Learning Methodology</a:t>
            </a:r>
          </a:p>
        </p:txBody>
      </p:sp>
      <p:sp>
        <p:nvSpPr>
          <p:cNvPr id="334" name="Google Shape;334;p34"/>
          <p:cNvSpPr txBox="1">
            <a:spLocks noGrp="1"/>
          </p:cNvSpPr>
          <p:nvPr>
            <p:ph type="subTitle" idx="5"/>
          </p:nvPr>
        </p:nvSpPr>
        <p:spPr>
          <a:xfrm>
            <a:off x="7545994" y="2464867"/>
            <a:ext cx="3639200" cy="2335533"/>
          </a:xfrm>
          <a:prstGeom prst="rect">
            <a:avLst/>
          </a:prstGeom>
        </p:spPr>
        <p:txBody>
          <a:bodyPr spcFirstLastPara="1" vert="horz" wrap="square" lIns="121900" tIns="121900" rIns="121900" bIns="121900" rtlCol="0" anchor="t" anchorCtr="0">
            <a:noAutofit/>
          </a:bodyPr>
          <a:lstStyle/>
          <a:p>
            <a:pPr marL="0" indent="0"/>
            <a:r>
              <a:rPr lang="en-US" sz="1800" dirty="0"/>
              <a:t>2.1 Modeling Strategy</a:t>
            </a:r>
          </a:p>
          <a:p>
            <a:pPr marL="0" indent="0"/>
            <a:r>
              <a:rPr lang="en-US" sz="1800" dirty="0"/>
              <a:t>2.2 Tools and Libraries</a:t>
            </a:r>
          </a:p>
          <a:p>
            <a:pPr marL="0" indent="0"/>
            <a:r>
              <a:rPr lang="en-US" sz="1800" dirty="0"/>
              <a:t>2.3 Data Exploration</a:t>
            </a:r>
          </a:p>
          <a:p>
            <a:pPr marL="0" indent="0"/>
            <a:r>
              <a:rPr lang="en-US" sz="1800" dirty="0"/>
              <a:t>2.4 Data Preprocessing</a:t>
            </a:r>
          </a:p>
          <a:p>
            <a:pPr marL="0" indent="0"/>
            <a:r>
              <a:rPr lang="en-US" sz="1800" dirty="0"/>
              <a:t>2.5 Model Training</a:t>
            </a:r>
          </a:p>
          <a:p>
            <a:pPr marL="0" indent="0"/>
            <a:r>
              <a:rPr lang="en-US" sz="1800" dirty="0"/>
              <a:t>2.6 Saving the models</a:t>
            </a:r>
          </a:p>
        </p:txBody>
      </p:sp>
      <p:sp>
        <p:nvSpPr>
          <p:cNvPr id="337" name="Google Shape;337;p34"/>
          <p:cNvSpPr txBox="1">
            <a:spLocks noGrp="1"/>
          </p:cNvSpPr>
          <p:nvPr>
            <p:ph type="title" idx="7"/>
          </p:nvPr>
        </p:nvSpPr>
        <p:spPr>
          <a:xfrm>
            <a:off x="6455528" y="1942004"/>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02</a:t>
            </a:r>
            <a:endParaRPr b="1" dirty="0">
              <a:solidFill>
                <a:schemeClr val="bg1"/>
              </a:solidFill>
            </a:endParaRPr>
          </a:p>
        </p:txBody>
      </p:sp>
      <p:sp>
        <p:nvSpPr>
          <p:cNvPr id="339" name="Google Shape;339;p34"/>
          <p:cNvSpPr txBox="1">
            <a:spLocks noGrp="1"/>
          </p:cNvSpPr>
          <p:nvPr>
            <p:ph type="title" idx="13"/>
          </p:nvPr>
        </p:nvSpPr>
        <p:spPr>
          <a:xfrm>
            <a:off x="1823780" y="3937847"/>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03</a:t>
            </a:r>
            <a:endParaRPr b="1" dirty="0">
              <a:solidFill>
                <a:schemeClr val="bg1"/>
              </a:solidFill>
            </a:endParaRPr>
          </a:p>
        </p:txBody>
      </p:sp>
      <p:sp>
        <p:nvSpPr>
          <p:cNvPr id="343" name="Google Shape;343;p34"/>
          <p:cNvSpPr txBox="1">
            <a:spLocks noGrp="1"/>
          </p:cNvSpPr>
          <p:nvPr>
            <p:ph type="title" idx="21"/>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n" sz="5347" dirty="0">
                <a:solidFill>
                  <a:srgbClr val="56AEFF"/>
                </a:solidFill>
                <a:ea typeface="+mn-ea"/>
                <a:cs typeface="+mn-cs"/>
              </a:rPr>
              <a:t>Outline</a:t>
            </a:r>
            <a:endParaRPr sz="5347" dirty="0">
              <a:solidFill>
                <a:srgbClr val="56AEFF"/>
              </a:solidFill>
              <a:ea typeface="+mn-ea"/>
              <a:cs typeface="+mn-cs"/>
            </a:endParaRPr>
          </a:p>
        </p:txBody>
      </p:sp>
      <p:sp>
        <p:nvSpPr>
          <p:cNvPr id="327" name="Google Shape;327;p34"/>
          <p:cNvSpPr txBox="1">
            <a:spLocks noGrp="1"/>
          </p:cNvSpPr>
          <p:nvPr>
            <p:ph type="title" idx="9"/>
          </p:nvPr>
        </p:nvSpPr>
        <p:spPr>
          <a:xfrm>
            <a:off x="2930575" y="3863359"/>
            <a:ext cx="3489229" cy="549200"/>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Web Application</a:t>
            </a:r>
          </a:p>
        </p:txBody>
      </p:sp>
      <p:sp>
        <p:nvSpPr>
          <p:cNvPr id="35" name="Google Shape;327;p34">
            <a:extLst>
              <a:ext uri="{FF2B5EF4-FFF2-40B4-BE49-F238E27FC236}">
                <a16:creationId xmlns:a16="http://schemas.microsoft.com/office/drawing/2014/main" id="{B0B8CCC2-BA69-88CE-E4FF-3EAB94C5C8AA}"/>
              </a:ext>
            </a:extLst>
          </p:cNvPr>
          <p:cNvSpPr txBox="1">
            <a:spLocks/>
          </p:cNvSpPr>
          <p:nvPr/>
        </p:nvSpPr>
        <p:spPr>
          <a:xfrm>
            <a:off x="7610180" y="4911767"/>
            <a:ext cx="3639200" cy="5492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500"/>
              <a:buNone/>
              <a:defRPr sz="2667" kern="1200">
                <a:solidFill>
                  <a:schemeClr val="lt2"/>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b="1" dirty="0">
                <a:solidFill>
                  <a:schemeClr val="bg1"/>
                </a:solidFill>
              </a:rPr>
              <a:t>Backend</a:t>
            </a:r>
          </a:p>
        </p:txBody>
      </p:sp>
      <p:sp>
        <p:nvSpPr>
          <p:cNvPr id="36" name="Google Shape;328;p34">
            <a:extLst>
              <a:ext uri="{FF2B5EF4-FFF2-40B4-BE49-F238E27FC236}">
                <a16:creationId xmlns:a16="http://schemas.microsoft.com/office/drawing/2014/main" id="{9519C7A5-5E1B-649A-188D-C17D64F6A9C7}"/>
              </a:ext>
            </a:extLst>
          </p:cNvPr>
          <p:cNvSpPr txBox="1">
            <a:spLocks/>
          </p:cNvSpPr>
          <p:nvPr/>
        </p:nvSpPr>
        <p:spPr>
          <a:xfrm>
            <a:off x="7509450" y="4821911"/>
            <a:ext cx="3639200"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tx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endParaRPr lang="en-US" sz="1600" dirty="0"/>
          </a:p>
        </p:txBody>
      </p:sp>
      <p:sp>
        <p:nvSpPr>
          <p:cNvPr id="37" name="Google Shape;339;p34">
            <a:extLst>
              <a:ext uri="{FF2B5EF4-FFF2-40B4-BE49-F238E27FC236}">
                <a16:creationId xmlns:a16="http://schemas.microsoft.com/office/drawing/2014/main" id="{982AC456-B8D5-F304-BE12-90D9D63C7F5B}"/>
              </a:ext>
            </a:extLst>
          </p:cNvPr>
          <p:cNvSpPr txBox="1">
            <a:spLocks/>
          </p:cNvSpPr>
          <p:nvPr/>
        </p:nvSpPr>
        <p:spPr>
          <a:xfrm>
            <a:off x="6453047" y="4987111"/>
            <a:ext cx="1088800" cy="4784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500"/>
              <a:buNone/>
              <a:defRPr sz="4000" kern="1200">
                <a:solidFill>
                  <a:schemeClr val="tx1"/>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pPr algn="ctr"/>
            <a:r>
              <a:rPr lang="en" b="1" dirty="0">
                <a:solidFill>
                  <a:schemeClr val="bg1"/>
                </a:solidFill>
              </a:rPr>
              <a:t>04</a:t>
            </a:r>
          </a:p>
        </p:txBody>
      </p:sp>
      <p:sp>
        <p:nvSpPr>
          <p:cNvPr id="2" name="Freeform 31">
            <a:extLst>
              <a:ext uri="{FF2B5EF4-FFF2-40B4-BE49-F238E27FC236}">
                <a16:creationId xmlns:a16="http://schemas.microsoft.com/office/drawing/2014/main" id="{7FC0D909-100F-A049-3F6D-8367C13C5E9C}"/>
              </a:ext>
            </a:extLst>
          </p:cNvPr>
          <p:cNvSpPr/>
          <p:nvPr/>
        </p:nvSpPr>
        <p:spPr>
          <a:xfrm>
            <a:off x="-5087551" y="398337"/>
            <a:ext cx="6051630" cy="6051630"/>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9" name="AutoShape 5">
            <a:extLst>
              <a:ext uri="{FF2B5EF4-FFF2-40B4-BE49-F238E27FC236}">
                <a16:creationId xmlns:a16="http://schemas.microsoft.com/office/drawing/2014/main" id="{ED4EC769-B0F7-8F2A-D1A6-30719CA328F9}"/>
              </a:ext>
            </a:extLst>
          </p:cNvPr>
          <p:cNvSpPr/>
          <p:nvPr/>
        </p:nvSpPr>
        <p:spPr>
          <a:xfrm rot="5400000" flipV="1">
            <a:off x="2181531" y="2503811"/>
            <a:ext cx="118872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0" name="AutoShape 5">
            <a:extLst>
              <a:ext uri="{FF2B5EF4-FFF2-40B4-BE49-F238E27FC236}">
                <a16:creationId xmlns:a16="http://schemas.microsoft.com/office/drawing/2014/main" id="{E60B324F-17F4-61DD-901D-93AAF21A3D53}"/>
              </a:ext>
            </a:extLst>
          </p:cNvPr>
          <p:cNvSpPr/>
          <p:nvPr/>
        </p:nvSpPr>
        <p:spPr>
          <a:xfrm rot="5400000" flipV="1">
            <a:off x="1871116" y="4781748"/>
            <a:ext cx="18288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2" name="AutoShape 5">
            <a:extLst>
              <a:ext uri="{FF2B5EF4-FFF2-40B4-BE49-F238E27FC236}">
                <a16:creationId xmlns:a16="http://schemas.microsoft.com/office/drawing/2014/main" id="{19562B77-44A8-23AA-B144-C6AD96C148A4}"/>
              </a:ext>
            </a:extLst>
          </p:cNvPr>
          <p:cNvSpPr/>
          <p:nvPr/>
        </p:nvSpPr>
        <p:spPr>
          <a:xfrm rot="5400000" flipV="1">
            <a:off x="6287261" y="3035935"/>
            <a:ext cx="22860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3" name="AutoShape 5">
            <a:extLst>
              <a:ext uri="{FF2B5EF4-FFF2-40B4-BE49-F238E27FC236}">
                <a16:creationId xmlns:a16="http://schemas.microsoft.com/office/drawing/2014/main" id="{56AA0AB2-ECFA-8A9D-ED7B-9CC517B62657}"/>
              </a:ext>
            </a:extLst>
          </p:cNvPr>
          <p:cNvSpPr/>
          <p:nvPr/>
        </p:nvSpPr>
        <p:spPr>
          <a:xfrm rot="5400000" flipV="1">
            <a:off x="6780556" y="5568638"/>
            <a:ext cx="128016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11" name="Google Shape;328;p34">
            <a:extLst>
              <a:ext uri="{FF2B5EF4-FFF2-40B4-BE49-F238E27FC236}">
                <a16:creationId xmlns:a16="http://schemas.microsoft.com/office/drawing/2014/main" id="{03BACB34-EE58-BB48-C87A-EEB3A38AB2FD}"/>
              </a:ext>
            </a:extLst>
          </p:cNvPr>
          <p:cNvSpPr txBox="1">
            <a:spLocks/>
          </p:cNvSpPr>
          <p:nvPr/>
        </p:nvSpPr>
        <p:spPr>
          <a:xfrm>
            <a:off x="7584438" y="5192635"/>
            <a:ext cx="3410662"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bg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600" dirty="0"/>
              <a:t>3.</a:t>
            </a:r>
            <a:r>
              <a:rPr lang="ar-EG" sz="1600" dirty="0"/>
              <a:t>1</a:t>
            </a:r>
            <a:r>
              <a:rPr lang="en-US" sz="1600" dirty="0"/>
              <a:t> Development with .NET</a:t>
            </a:r>
            <a:endParaRPr lang="ar-EG" sz="1600" dirty="0"/>
          </a:p>
          <a:p>
            <a:pPr marL="0" indent="0"/>
            <a:r>
              <a:rPr lang="en-US" sz="1600" dirty="0"/>
              <a:t>3.</a:t>
            </a:r>
            <a:r>
              <a:rPr lang="ar-EG" sz="1600" dirty="0"/>
              <a:t>2</a:t>
            </a:r>
            <a:r>
              <a:rPr lang="en-US" sz="1600" dirty="0"/>
              <a:t> Data design and Packages</a:t>
            </a:r>
          </a:p>
          <a:p>
            <a:pPr marL="0" indent="0"/>
            <a:r>
              <a:rPr lang="en-US" sz="1600" dirty="0"/>
              <a:t>3.</a:t>
            </a:r>
            <a:r>
              <a:rPr lang="ar-EG" sz="1600" dirty="0"/>
              <a:t>3</a:t>
            </a:r>
            <a:r>
              <a:rPr lang="en-US" sz="1600" dirty="0"/>
              <a:t> Architecture and Design Patterns</a:t>
            </a:r>
          </a:p>
          <a:p>
            <a:pPr marL="0" indent="0"/>
            <a:r>
              <a:rPr lang="en-US" sz="1600" dirty="0"/>
              <a:t>3.</a:t>
            </a:r>
            <a:r>
              <a:rPr lang="ar-EG" sz="1600" dirty="0"/>
              <a:t>4</a:t>
            </a:r>
            <a:r>
              <a:rPr lang="en-US" sz="1600" dirty="0"/>
              <a:t> Project Structure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4480931" cy="4351338"/>
          </a:xfrm>
        </p:spPr>
        <p:txBody>
          <a:bodyPr>
            <a:normAutofit/>
          </a:bodyPr>
          <a:lstStyle/>
          <a:p>
            <a:pPr marL="0" indent="0">
              <a:lnSpc>
                <a:spcPct val="120000"/>
              </a:lnSpc>
              <a:buNone/>
            </a:pPr>
            <a:r>
              <a:rPr lang="en-US" sz="2200" b="1" dirty="0"/>
              <a:t>Prototyping</a:t>
            </a:r>
          </a:p>
          <a:p>
            <a:pPr marL="0" indent="0" algn="ctr">
              <a:lnSpc>
                <a:spcPct val="120000"/>
              </a:lnSpc>
              <a:buNone/>
            </a:pPr>
            <a:r>
              <a:rPr lang="en-US" sz="1800" dirty="0"/>
              <a:t>A prototype is an initial model developed to meet key requirements.</a:t>
            </a:r>
          </a:p>
          <a:p>
            <a:pPr marL="0" indent="0" algn="ctr">
              <a:lnSpc>
                <a:spcPct val="120000"/>
              </a:lnSpc>
              <a:buNone/>
            </a:pPr>
            <a:r>
              <a:rPr lang="en-US" sz="1800" dirty="0"/>
              <a:t>Early modeling saves time and costs by identifying usability issues early, improving designs before production begins.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7" y="2160494"/>
            <a:ext cx="6411081" cy="3192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48289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094" y="365125"/>
            <a:ext cx="10515600" cy="1143000"/>
          </a:xfrm>
        </p:spPr>
        <p:txBody>
          <a:bodyPr>
            <a:normAutofit/>
          </a:bodyPr>
          <a:lstStyle/>
          <a:p>
            <a:r>
              <a:rPr lang="en-US" dirty="0"/>
              <a:t>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72004" y="1385046"/>
            <a:ext cx="4591211" cy="2142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a:extLst>
              <a:ext uri="{FF2B5EF4-FFF2-40B4-BE49-F238E27FC236}">
                <a16:creationId xmlns:a16="http://schemas.microsoft.com/office/drawing/2014/main" id="{3DD80DB6-3410-F74F-EE01-BE20B376E8EE}"/>
              </a:ext>
            </a:extLst>
          </p:cNvPr>
          <p:cNvSpPr txBox="1">
            <a:spLocks/>
          </p:cNvSpPr>
          <p:nvPr/>
        </p:nvSpPr>
        <p:spPr>
          <a:xfrm>
            <a:off x="222194" y="1508125"/>
            <a:ext cx="6635308" cy="41037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Overview </a:t>
            </a:r>
          </a:p>
          <a:p>
            <a:pPr marL="0" indent="0">
              <a:buNone/>
            </a:pPr>
            <a:r>
              <a:rPr lang="en-US" sz="2200" b="1" dirty="0"/>
              <a:t>  The first page of the program gives an idea of ​​what skin cancer is and what the idea of ​​our project is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200" b="1" dirty="0"/>
              <a:t>More about skin cancer</a:t>
            </a:r>
            <a:endParaRPr lang="ar-EG" sz="2200" b="1" dirty="0"/>
          </a:p>
          <a:p>
            <a:pPr marL="0" indent="0">
              <a:buFont typeface="Arial" panose="020B0604020202020204" pitchFamily="34" charset="0"/>
              <a:buNone/>
            </a:pPr>
            <a:r>
              <a:rPr lang="en-US" sz="1800" dirty="0"/>
              <a:t>It gives an idea about skin cancer, what the disease is, and what are all its types and symptoms. The first cases of the disease being discovered</a:t>
            </a:r>
          </a:p>
          <a:p>
            <a:pPr marL="0" indent="0">
              <a:buFont typeface="Arial" panose="020B0604020202020204" pitchFamily="34" charset="0"/>
              <a:buNone/>
            </a:pPr>
            <a:endParaRPr lang="en-US" sz="1800" dirty="0"/>
          </a:p>
          <a:p>
            <a:pPr marL="0" indent="0">
              <a:buNone/>
            </a:pPr>
            <a:r>
              <a:rPr lang="en-US" sz="2200" b="1" dirty="0"/>
              <a:t> Contact us  </a:t>
            </a:r>
            <a:endParaRPr lang="ar-EG" sz="2200" b="1" dirty="0"/>
          </a:p>
          <a:p>
            <a:pPr marL="0" indent="0">
              <a:buNone/>
            </a:pPr>
            <a:r>
              <a:rPr lang="en-US" sz="1800" dirty="0"/>
              <a:t>Here we know who the doctors are with us on the program and ways to communicate with them</a:t>
            </a:r>
          </a:p>
          <a:p>
            <a:pPr marL="0" indent="0">
              <a:buFont typeface="Arial" panose="020B0604020202020204" pitchFamily="34" charset="0"/>
              <a:buNone/>
            </a:pPr>
            <a:endParaRPr lang="ar-EG"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3"/>
          <a:stretch>
            <a:fillRect/>
          </a:stretch>
        </p:blipFill>
        <p:spPr>
          <a:xfrm>
            <a:off x="6851536" y="3684287"/>
            <a:ext cx="4480203" cy="20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2649811" y="5504328"/>
            <a:ext cx="4022193" cy="177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795032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3" y="1508125"/>
            <a:ext cx="6760813" cy="4351338"/>
          </a:xfrm>
        </p:spPr>
        <p:txBody>
          <a:bodyPr>
            <a:normAutofit/>
          </a:bodyPr>
          <a:lstStyle/>
          <a:p>
            <a:pPr marL="0" indent="0">
              <a:buNone/>
            </a:pPr>
            <a:endParaRPr lang="en-US" sz="2200" b="1" i="0" dirty="0">
              <a:effectLst/>
            </a:endParaRPr>
          </a:p>
          <a:p>
            <a:pPr marL="0" indent="0">
              <a:buNone/>
            </a:pPr>
            <a:endParaRPr lang="en-US" sz="2200" b="1" dirty="0"/>
          </a:p>
          <a:p>
            <a:pPr marL="0" indent="0">
              <a:buNone/>
            </a:pPr>
            <a:r>
              <a:rPr lang="en-US" sz="3000" b="1" dirty="0"/>
              <a:t>First, you must login before taking any test with a picture. If you do not have an account, you can sign up</a:t>
            </a:r>
            <a:endParaRPr lang="en-US" sz="3000" b="1" i="0" dirty="0">
              <a:effectLst/>
            </a:endParaRPr>
          </a:p>
          <a:p>
            <a:pPr marL="0" indent="0">
              <a:buNone/>
            </a:pPr>
            <a:endParaRPr lang="en-US" sz="2200" b="1" dirty="0"/>
          </a:p>
          <a:p>
            <a:pPr marL="0" indent="0">
              <a:buNone/>
            </a:pPr>
            <a:endParaRPr lang="en-US" sz="2200" b="1" i="0" dirty="0">
              <a:effectLst/>
            </a:endParaRPr>
          </a:p>
          <a:p>
            <a:pPr marL="0" indent="0">
              <a:buNone/>
            </a:pPr>
            <a:endParaRPr lang="en-US" sz="2200" b="1" dirty="0"/>
          </a:p>
          <a:p>
            <a:pPr marL="0" indent="0">
              <a:buNone/>
            </a:pPr>
            <a:endParaRPr lang="en-US" sz="2200" b="1" i="0" dirty="0">
              <a:effectLst/>
            </a:endParaRPr>
          </a:p>
        </p:txBody>
      </p:sp>
      <p:pic>
        <p:nvPicPr>
          <p:cNvPr id="7" name="Picture 6"/>
          <p:cNvPicPr>
            <a:picLocks noChangeAspect="1"/>
          </p:cNvPicPr>
          <p:nvPr/>
        </p:nvPicPr>
        <p:blipFill>
          <a:blip r:embed="rId3"/>
          <a:stretch>
            <a:fillRect/>
          </a:stretch>
        </p:blipFill>
        <p:spPr>
          <a:xfrm>
            <a:off x="7010400" y="1885063"/>
            <a:ext cx="4814047" cy="22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461246" y="4281131"/>
            <a:ext cx="5773271" cy="237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6778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Patient 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581722" y="1825625"/>
            <a:ext cx="6760813" cy="2913643"/>
          </a:xfrm>
        </p:spPr>
        <p:txBody>
          <a:bodyPr>
            <a:normAutofit/>
          </a:bodyPr>
          <a:lstStyle/>
          <a:p>
            <a:pPr marL="0" indent="0">
              <a:buNone/>
            </a:pPr>
            <a:r>
              <a:rPr lang="en-US" sz="2200" b="1" dirty="0"/>
              <a:t>AI Image Register and Testing</a:t>
            </a:r>
          </a:p>
          <a:p>
            <a:pPr marL="0" indent="0">
              <a:buNone/>
            </a:pPr>
            <a:r>
              <a:rPr lang="en-US" sz="2200" b="1" dirty="0"/>
              <a:t>Here, after clicking on “Take a test,” I will see  upload skin photos to the application.</a:t>
            </a:r>
          </a:p>
          <a:p>
            <a:pPr marL="0" indent="0">
              <a:buNone/>
            </a:pPr>
            <a:r>
              <a:rPr lang="en-US" sz="2200" b="1" dirty="0"/>
              <a:t>An AI model analyzes the image to detect the presence of skin cancer. If skin cancer is detected, the AI ​​classifies the type of skin cancer.</a:t>
            </a:r>
          </a:p>
          <a:p>
            <a:pPr marL="457200" lvl="1" indent="0" algn="ctr">
              <a:buNone/>
            </a:pPr>
            <a:endParaRPr lang="en-US" sz="2000" b="0" i="0" dirty="0">
              <a:effectLst/>
            </a:endParaRPr>
          </a:p>
        </p:txBody>
      </p:sp>
      <p:sp>
        <p:nvSpPr>
          <p:cNvPr id="6" name="Rectangle 1"/>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809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333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307106" y="3836033"/>
            <a:ext cx="5782235" cy="2710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72787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5" name="Content Placeholder 4"/>
          <p:cNvPicPr>
            <a:picLocks noGrp="1" noChangeAspect="1"/>
          </p:cNvPicPr>
          <p:nvPr>
            <p:ph idx="1"/>
          </p:nvPr>
        </p:nvPicPr>
        <p:blipFill>
          <a:blip r:embed="rId2"/>
          <a:stretch>
            <a:fillRect/>
          </a:stretch>
        </p:blipFill>
        <p:spPr>
          <a:xfrm>
            <a:off x="1490394" y="1825625"/>
            <a:ext cx="9211211"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3484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10" name="Content Placeholder 2">
            <a:extLst>
              <a:ext uri="{FF2B5EF4-FFF2-40B4-BE49-F238E27FC236}">
                <a16:creationId xmlns:a16="http://schemas.microsoft.com/office/drawing/2014/main" id="{091FA627-7FBC-44B2-BD80-0DE42F51FD79}"/>
              </a:ext>
            </a:extLst>
          </p:cNvPr>
          <p:cNvSpPr txBox="1">
            <a:spLocks/>
          </p:cNvSpPr>
          <p:nvPr/>
        </p:nvSpPr>
        <p:spPr>
          <a:xfrm>
            <a:off x="248396" y="1630789"/>
            <a:ext cx="5594219" cy="498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eaLnBrk="1" latinLnBrk="0" hangingPunct="1">
              <a:lnSpc>
                <a:spcPct val="120000"/>
              </a:lnSpc>
              <a:spcBef>
                <a:spcPts val="1000"/>
              </a:spcBef>
              <a:spcAft>
                <a:spcPts val="0"/>
              </a:spcAft>
              <a:buClrTx/>
              <a:buSzPts val="2400"/>
              <a:buNone/>
            </a:pPr>
            <a:r>
              <a:rPr lang="en-US" sz="2200" b="1" i="0" kern="1200" dirty="0">
                <a:solidFill>
                  <a:srgbClr val="FFFFFF"/>
                </a:solidFill>
                <a:effectLst/>
                <a:latin typeface="Avenir Next LT Pro" panose="020B0504020202020204" pitchFamily="34" charset="0"/>
                <a:ea typeface="+mn-ea"/>
                <a:cs typeface="+mn-cs"/>
              </a:rPr>
              <a:t>Nearst Medical Labs</a:t>
            </a:r>
            <a:r>
              <a:rPr lang="ar-EG" sz="2200" b="1" i="0" kern="1200" dirty="0">
                <a:solidFill>
                  <a:srgbClr val="FFFFFF"/>
                </a:solidFill>
                <a:effectLst/>
                <a:latin typeface="Avenir Next LT Pro" panose="020B0504020202020204" pitchFamily="34" charset="0"/>
                <a:ea typeface="+mn-ea"/>
                <a:cs typeface="+mn-cs"/>
              </a:rPr>
              <a:t> :</a:t>
            </a:r>
          </a:p>
          <a:p>
            <a:pPr marL="0" indent="0">
              <a:lnSpc>
                <a:spcPct val="120000"/>
              </a:lnSpc>
              <a:buNone/>
            </a:pPr>
            <a:r>
              <a:rPr lang="en-US" sz="3000" dirty="0"/>
              <a:t>When you click on this feature, you can search for all near labs you based on your current location.</a:t>
            </a:r>
          </a:p>
          <a:p>
            <a:pPr>
              <a:lnSpc>
                <a:spcPct val="120000"/>
              </a:lnSpc>
            </a:pPr>
            <a:endParaRPr lang="en-US" sz="1600" b="0" i="0" dirty="0">
              <a:effectLst/>
            </a:endParaRPr>
          </a:p>
          <a:p>
            <a:pPr marL="457200" indent="0" algn="ctr" rtl="0" eaLnBrk="1" latinLnBrk="0" hangingPunct="1">
              <a:lnSpc>
                <a:spcPct val="120000"/>
              </a:lnSpc>
              <a:spcBef>
                <a:spcPts val="500"/>
              </a:spcBef>
              <a:spcAft>
                <a:spcPts val="0"/>
              </a:spcAft>
              <a:buNone/>
            </a:pPr>
            <a:endParaRPr lang="en-US" sz="1600" dirty="0">
              <a:effectLst/>
            </a:endParaRPr>
          </a:p>
        </p:txBody>
      </p:sp>
      <p:pic>
        <p:nvPicPr>
          <p:cNvPr id="6" name="Picture 5"/>
          <p:cNvPicPr>
            <a:picLocks noChangeAspect="1"/>
          </p:cNvPicPr>
          <p:nvPr/>
        </p:nvPicPr>
        <p:blipFill>
          <a:blip r:embed="rId3"/>
          <a:stretch>
            <a:fillRect/>
          </a:stretch>
        </p:blipFill>
        <p:spPr>
          <a:xfrm>
            <a:off x="6497267" y="1255059"/>
            <a:ext cx="5537850" cy="2979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3368113" y="4357421"/>
            <a:ext cx="5097939" cy="275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628721"/>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Backend</a:t>
            </a:r>
          </a:p>
        </p:txBody>
      </p:sp>
    </p:spTree>
    <p:extLst>
      <p:ext uri="{BB962C8B-B14F-4D97-AF65-F5344CB8AC3E}">
        <p14:creationId xmlns:p14="http://schemas.microsoft.com/office/powerpoint/2010/main" val="241084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Backend development with Node JS</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1452447" y="1825625"/>
            <a:ext cx="9800063" cy="4419058"/>
          </a:xfrm>
        </p:spPr>
        <p:txBody>
          <a:bodyPr>
            <a:normAutofit/>
          </a:bodyPr>
          <a:lstStyle/>
          <a:p>
            <a:pPr marL="0" indent="0">
              <a:lnSpc>
                <a:spcPct val="120000"/>
              </a:lnSpc>
              <a:buNone/>
            </a:pPr>
            <a:r>
              <a:rPr lang="en-US" sz="2200" dirty="0"/>
              <a:t>We Used the Node JS framework to develop our Backed.</a:t>
            </a:r>
            <a:endParaRPr lang="en-US" sz="1800" dirty="0"/>
          </a:p>
        </p:txBody>
      </p:sp>
      <p:pic>
        <p:nvPicPr>
          <p:cNvPr id="4" name="Picture 3">
            <a:extLst>
              <a:ext uri="{FF2B5EF4-FFF2-40B4-BE49-F238E27FC236}">
                <a16:creationId xmlns:a16="http://schemas.microsoft.com/office/drawing/2014/main" id="{3346B028-5CB6-6884-7AED-F3B99B1E6F34}"/>
              </a:ext>
            </a:extLst>
          </p:cNvPr>
          <p:cNvPicPr>
            <a:picLocks noChangeAspect="1"/>
          </p:cNvPicPr>
          <p:nvPr/>
        </p:nvPicPr>
        <p:blipFill>
          <a:blip r:embed="rId3"/>
          <a:stretch>
            <a:fillRect/>
          </a:stretch>
        </p:blipFill>
        <p:spPr>
          <a:xfrm>
            <a:off x="939490" y="2636668"/>
            <a:ext cx="10287000" cy="3266983"/>
          </a:xfrm>
          <a:prstGeom prst="rect">
            <a:avLst/>
          </a:prstGeom>
        </p:spPr>
      </p:pic>
    </p:spTree>
    <p:extLst>
      <p:ext uri="{BB962C8B-B14F-4D97-AF65-F5344CB8AC3E}">
        <p14:creationId xmlns:p14="http://schemas.microsoft.com/office/powerpoint/2010/main" val="372768399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2FBB-9C00-F481-1B2B-F6E02D5E17B3}"/>
              </a:ext>
            </a:extLst>
          </p:cNvPr>
          <p:cNvSpPr>
            <a:spLocks noGrp="1"/>
          </p:cNvSpPr>
          <p:nvPr>
            <p:ph type="title"/>
          </p:nvPr>
        </p:nvSpPr>
        <p:spPr/>
        <p:txBody>
          <a:bodyPr/>
          <a:lstStyle/>
          <a:p>
            <a:r>
              <a:rPr lang="en-US" dirty="0"/>
              <a:t>Node JS Packages Used</a:t>
            </a:r>
          </a:p>
        </p:txBody>
      </p:sp>
      <p:sp>
        <p:nvSpPr>
          <p:cNvPr id="3" name="Content Placeholder 2">
            <a:extLst>
              <a:ext uri="{FF2B5EF4-FFF2-40B4-BE49-F238E27FC236}">
                <a16:creationId xmlns:a16="http://schemas.microsoft.com/office/drawing/2014/main" id="{1CC0C9E0-E112-BC12-B28D-61C3B45D5ACC}"/>
              </a:ext>
            </a:extLst>
          </p:cNvPr>
          <p:cNvSpPr>
            <a:spLocks noGrp="1"/>
          </p:cNvSpPr>
          <p:nvPr>
            <p:ph idx="1"/>
          </p:nvPr>
        </p:nvSpPr>
        <p:spPr>
          <a:xfrm>
            <a:off x="613318" y="1825625"/>
            <a:ext cx="10950498" cy="920708"/>
          </a:xfrm>
        </p:spPr>
        <p:txBody>
          <a:bodyPr>
            <a:noAutofit/>
          </a:bodyPr>
          <a:lstStyle/>
          <a:p>
            <a:pPr marL="0" indent="0">
              <a:buNone/>
            </a:pPr>
            <a:r>
              <a:rPr lang="en-US" sz="2200" dirty="0"/>
              <a:t>For the project we used several Node JS packages to enhance the backend functionality and performance.</a:t>
            </a:r>
          </a:p>
        </p:txBody>
      </p:sp>
      <p:sp>
        <p:nvSpPr>
          <p:cNvPr id="7" name="TextBox 6">
            <a:extLst>
              <a:ext uri="{FF2B5EF4-FFF2-40B4-BE49-F238E27FC236}">
                <a16:creationId xmlns:a16="http://schemas.microsoft.com/office/drawing/2014/main" id="{4DE16742-72F8-B059-72F3-8C96FA047A8E}"/>
              </a:ext>
            </a:extLst>
          </p:cNvPr>
          <p:cNvSpPr txBox="1"/>
          <p:nvPr/>
        </p:nvSpPr>
        <p:spPr>
          <a:xfrm>
            <a:off x="1689698" y="2746333"/>
            <a:ext cx="4114800" cy="879215"/>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Express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Node</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Js</a:t>
            </a:r>
            <a:r>
              <a:rPr lang="en-US" sz="1600" b="1" dirty="0">
                <a:solidFill>
                  <a:prstClr val="white"/>
                </a:solidFill>
                <a:latin typeface="Avenir Next LT Pro" panose="020B0504020202020204" pitchFamily="34" charset="0"/>
              </a:rPr>
              <a:t> </a:t>
            </a:r>
            <a:r>
              <a:rPr lang="en-US" sz="1600" dirty="0">
                <a:solidFill>
                  <a:prstClr val="white"/>
                </a:solidFill>
                <a:latin typeface="Avenir Next LT Pro" panose="020B0504020202020204" pitchFamily="34" charset="0"/>
              </a:rPr>
              <a:t>Web</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FrameWork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t>
            </a:r>
          </a:p>
          <a:p>
            <a:pPr algn="ctr"/>
            <a:endParaRPr lang="en-US" sz="1400" dirty="0">
              <a:latin typeface="Avenir Next LT Pro" panose="020B0504020202020204" pitchFamily="34" charset="0"/>
            </a:endParaRPr>
          </a:p>
        </p:txBody>
      </p:sp>
      <p:sp>
        <p:nvSpPr>
          <p:cNvPr id="8" name="TextBox 7">
            <a:extLst>
              <a:ext uri="{FF2B5EF4-FFF2-40B4-BE49-F238E27FC236}">
                <a16:creationId xmlns:a16="http://schemas.microsoft.com/office/drawing/2014/main" id="{85329F3E-1053-ABC4-2DD8-8C6C0EA239C8}"/>
              </a:ext>
            </a:extLst>
          </p:cNvPr>
          <p:cNvSpPr txBox="1"/>
          <p:nvPr/>
        </p:nvSpPr>
        <p:spPr>
          <a:xfrm>
            <a:off x="1689698" y="3973647"/>
            <a:ext cx="4114800" cy="885371"/>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Cros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Enable </a:t>
            </a:r>
            <a:r>
              <a:rPr lang="en-US" sz="1600" dirty="0" err="1">
                <a:solidFill>
                  <a:prstClr val="white"/>
                </a:solidFill>
                <a:latin typeface="Avenir Next LT Pro" panose="020B0504020202020204" pitchFamily="34" charset="0"/>
              </a:rPr>
              <a:t>Cors</a:t>
            </a:r>
            <a:r>
              <a:rPr lang="en-US" sz="1600" dirty="0">
                <a:solidFill>
                  <a:prstClr val="white"/>
                </a:solidFill>
                <a:latin typeface="Avenir Next LT Pro" panose="020B0504020202020204" pitchFamily="34" charset="0"/>
              </a:rPr>
              <a:t> For Front-end and Back-end Communication</a:t>
            </a:r>
            <a:r>
              <a:rPr kumimoji="0" lang="en-US" sz="1200" i="0" u="none" strike="noStrike" kern="1200" cap="none" spc="0" normalizeH="0" baseline="0" noProof="0" dirty="0">
                <a:ln>
                  <a:noFill/>
                </a:ln>
                <a:solidFill>
                  <a:prstClr val="white"/>
                </a:solidFill>
                <a:effectLst/>
                <a:uLnTx/>
                <a:uFillTx/>
                <a:latin typeface="Avenir Next LT Pro" panose="020B0504020202020204" pitchFamily="34" charset="0"/>
              </a:rPr>
              <a:t>.</a:t>
            </a:r>
          </a:p>
        </p:txBody>
      </p:sp>
      <p:sp>
        <p:nvSpPr>
          <p:cNvPr id="9" name="TextBox 8">
            <a:extLst>
              <a:ext uri="{FF2B5EF4-FFF2-40B4-BE49-F238E27FC236}">
                <a16:creationId xmlns:a16="http://schemas.microsoft.com/office/drawing/2014/main" id="{369832AB-7118-4CCD-C71F-829EBB0F80D8}"/>
              </a:ext>
            </a:extLst>
          </p:cNvPr>
          <p:cNvSpPr txBox="1"/>
          <p:nvPr/>
        </p:nvSpPr>
        <p:spPr>
          <a:xfrm>
            <a:off x="1689698" y="5087595"/>
            <a:ext cx="4114800" cy="885371"/>
          </a:xfrm>
          <a:prstGeom prst="rect">
            <a:avLst/>
          </a:prstGeom>
          <a:noFill/>
          <a:ln>
            <a:solidFill>
              <a:schemeClr val="bg1"/>
            </a:solidFill>
          </a:ln>
        </p:spPr>
        <p:txBody>
          <a:bodyPr wrap="square" rtlCol="0">
            <a:spAutoFit/>
          </a:bodyPr>
          <a:lstStyle/>
          <a:p>
            <a:pPr rtl="0" eaLnBrk="1" latinLnBrk="0" hangingPunct="1">
              <a:lnSpc>
                <a:spcPct val="90000"/>
              </a:lnSpc>
              <a:spcBef>
                <a:spcPts val="1000"/>
              </a:spcBef>
              <a:spcAft>
                <a:spcPts val="0"/>
              </a:spcAft>
              <a:buClrTx/>
              <a:buSzPts val="2000"/>
            </a:pPr>
            <a:r>
              <a:rPr lang="en-US" sz="1600" b="1" dirty="0">
                <a:solidFill>
                  <a:srgbClr val="FFFFFF"/>
                </a:solidFill>
                <a:latin typeface="Avenir Next LT Pro" panose="020B0504020202020204" pitchFamily="34" charset="0"/>
              </a:rPr>
              <a:t>Axios</a:t>
            </a:r>
            <a:endParaRPr lang="en-US" sz="1600" b="1" dirty="0">
              <a:latin typeface="Avenir Next LT Pro" panose="020B0504020202020204" pitchFamily="34" charset="0"/>
            </a:endParaRPr>
          </a:p>
          <a:p>
            <a:pPr rtl="0" eaLnBrk="1" latinLnBrk="0" hangingPunct="1">
              <a:lnSpc>
                <a:spcPct val="90000"/>
              </a:lnSpc>
              <a:spcBef>
                <a:spcPts val="1000"/>
              </a:spcBef>
              <a:spcAft>
                <a:spcPts val="0"/>
              </a:spcAft>
              <a:buClrTx/>
              <a:buSzPts val="2000"/>
            </a:pPr>
            <a:r>
              <a:rPr lang="en-US" sz="1600" kern="1200" dirty="0">
                <a:solidFill>
                  <a:srgbClr val="FFFFFF"/>
                </a:solidFill>
                <a:effectLst/>
                <a:latin typeface="Avenir Next LT Pro" panose="020B0504020202020204" pitchFamily="34" charset="0"/>
              </a:rPr>
              <a:t>Used For </a:t>
            </a:r>
            <a:r>
              <a:rPr lang="en-US" sz="1600" dirty="0">
                <a:solidFill>
                  <a:srgbClr val="FFFFFF"/>
                </a:solidFill>
                <a:latin typeface="Avenir Next LT Pro" panose="020B0504020202020204" pitchFamily="34" charset="0"/>
              </a:rPr>
              <a:t>Model Integration And Internal Request</a:t>
            </a:r>
            <a:r>
              <a:rPr lang="en-US" sz="1400" kern="1200" dirty="0">
                <a:solidFill>
                  <a:srgbClr val="FFFFFF"/>
                </a:solidFill>
                <a:effectLst/>
                <a:latin typeface="Avenir Next LT Pro" panose="020B0504020202020204" pitchFamily="34" charset="0"/>
              </a:rPr>
              <a:t>.</a:t>
            </a:r>
            <a:endParaRPr lang="en-US" sz="1600" dirty="0">
              <a:effectLst/>
              <a:latin typeface="Avenir Next LT Pro" panose="020B0504020202020204" pitchFamily="34" charset="0"/>
            </a:endParaRPr>
          </a:p>
        </p:txBody>
      </p:sp>
      <p:sp>
        <p:nvSpPr>
          <p:cNvPr id="15" name="TextBox 14">
            <a:extLst>
              <a:ext uri="{FF2B5EF4-FFF2-40B4-BE49-F238E27FC236}">
                <a16:creationId xmlns:a16="http://schemas.microsoft.com/office/drawing/2014/main" id="{DB32996A-ACB9-2140-1B16-949B118075AD}"/>
              </a:ext>
            </a:extLst>
          </p:cNvPr>
          <p:cNvSpPr txBox="1"/>
          <p:nvPr/>
        </p:nvSpPr>
        <p:spPr>
          <a:xfrm>
            <a:off x="6257692" y="2746333"/>
            <a:ext cx="4114800" cy="11069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Mongo DB</a:t>
            </a:r>
            <a:endPar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endParaRP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Acts as the primary database for storing and managing data.</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Provides robust data storage, complex query support, and ensures data integrity.</a:t>
            </a:r>
          </a:p>
        </p:txBody>
      </p:sp>
      <p:sp>
        <p:nvSpPr>
          <p:cNvPr id="16" name="TextBox 15">
            <a:extLst>
              <a:ext uri="{FF2B5EF4-FFF2-40B4-BE49-F238E27FC236}">
                <a16:creationId xmlns:a16="http://schemas.microsoft.com/office/drawing/2014/main" id="{10E6D2FC-13FD-1CC8-54FF-CA3270F96DEE}"/>
              </a:ext>
            </a:extLst>
          </p:cNvPr>
          <p:cNvSpPr txBox="1"/>
          <p:nvPr/>
        </p:nvSpPr>
        <p:spPr>
          <a:xfrm>
            <a:off x="6257692" y="4012574"/>
            <a:ext cx="4114800" cy="9407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1" i="0" u="none" strike="noStrike" kern="1200" cap="none" spc="0" normalizeH="0" baseline="0" noProof="0" dirty="0" err="1">
                <a:ln>
                  <a:noFill/>
                </a:ln>
                <a:solidFill>
                  <a:prstClr val="white"/>
                </a:solidFill>
                <a:effectLst/>
                <a:uLnTx/>
                <a:uFillTx/>
                <a:latin typeface="Avenir Next LT Pro" panose="020B0504020202020204" pitchFamily="34" charset="0"/>
              </a:rPr>
              <a:t>JwtBearer</a:t>
            </a:r>
            <a:r>
              <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rPr>
              <a:t> (JSON Web Token Bearer)</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Implements authentication and authorization.</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Secures access to application features and protects user information.</a:t>
            </a:r>
          </a:p>
        </p:txBody>
      </p:sp>
    </p:spTree>
    <p:extLst>
      <p:ext uri="{BB962C8B-B14F-4D97-AF65-F5344CB8AC3E}">
        <p14:creationId xmlns:p14="http://schemas.microsoft.com/office/powerpoint/2010/main" val="279625539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Thank You ✨</a:t>
            </a:r>
          </a:p>
        </p:txBody>
      </p:sp>
      <p:pic>
        <p:nvPicPr>
          <p:cNvPr id="3" name="Picture 2">
            <a:extLst>
              <a:ext uri="{FF2B5EF4-FFF2-40B4-BE49-F238E27FC236}">
                <a16:creationId xmlns:a16="http://schemas.microsoft.com/office/drawing/2014/main" id="{698DBE8E-A024-E3C8-1C62-7CCF9925D06C}"/>
              </a:ext>
            </a:extLst>
          </p:cNvPr>
          <p:cNvPicPr>
            <a:picLocks noChangeAspect="1"/>
          </p:cNvPicPr>
          <p:nvPr/>
        </p:nvPicPr>
        <p:blipFill>
          <a:blip r:embed="rId2"/>
          <a:stretch>
            <a:fillRect/>
          </a:stretch>
        </p:blipFill>
        <p:spPr>
          <a:xfrm>
            <a:off x="142043" y="807868"/>
            <a:ext cx="11425561" cy="6050131"/>
          </a:xfrm>
          <a:prstGeom prst="rect">
            <a:avLst/>
          </a:prstGeom>
        </p:spPr>
      </p:pic>
    </p:spTree>
    <p:extLst>
      <p:ext uri="{BB962C8B-B14F-4D97-AF65-F5344CB8AC3E}">
        <p14:creationId xmlns:p14="http://schemas.microsoft.com/office/powerpoint/2010/main" val="357247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0322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AABD-6803-10A3-4ACD-BC8C0DC8B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6F1F70-E686-9B8A-B3FD-0A58CC83F2AB}"/>
              </a:ext>
            </a:extLst>
          </p:cNvPr>
          <p:cNvSpPr>
            <a:spLocks noGrp="1"/>
          </p:cNvSpPr>
          <p:nvPr>
            <p:ph type="ctrTitle"/>
          </p:nvPr>
        </p:nvSpPr>
        <p:spPr>
          <a:xfrm>
            <a:off x="1436648" y="-129388"/>
            <a:ext cx="9144000" cy="2306637"/>
          </a:xfrm>
        </p:spPr>
        <p:txBody>
          <a:bodyPr/>
          <a:lstStyle/>
          <a:p>
            <a:r>
              <a:rPr lang="en-US" dirty="0"/>
              <a:t>Architecture and Design Patterns</a:t>
            </a:r>
          </a:p>
        </p:txBody>
      </p:sp>
      <p:sp>
        <p:nvSpPr>
          <p:cNvPr id="6" name="TextBox 5">
            <a:extLst>
              <a:ext uri="{FF2B5EF4-FFF2-40B4-BE49-F238E27FC236}">
                <a16:creationId xmlns:a16="http://schemas.microsoft.com/office/drawing/2014/main" id="{7179BBA2-031B-98F5-C294-21818C178995}"/>
              </a:ext>
            </a:extLst>
          </p:cNvPr>
          <p:cNvSpPr txBox="1"/>
          <p:nvPr/>
        </p:nvSpPr>
        <p:spPr>
          <a:xfrm>
            <a:off x="800100" y="2708577"/>
            <a:ext cx="5208548" cy="3231654"/>
          </a:xfrm>
          <a:prstGeom prst="rect">
            <a:avLst/>
          </a:prstGeom>
          <a:noFill/>
          <a:ln>
            <a:noFill/>
          </a:ln>
        </p:spPr>
        <p:txBody>
          <a:bodyPr wrap="square" rtlCol="0">
            <a:spAutoFit/>
          </a:bodyPr>
          <a:lstStyle/>
          <a:p>
            <a:pPr>
              <a:lnSpc>
                <a:spcPct val="120000"/>
              </a:lnSpc>
            </a:pPr>
            <a:r>
              <a:rPr lang="en-US" sz="2200" b="1" dirty="0">
                <a:solidFill>
                  <a:schemeClr val="bg1"/>
                </a:solidFill>
                <a:latin typeface="Avenir Next LT Pro" panose="020B0504020202020204" pitchFamily="34" charset="0"/>
              </a:rPr>
              <a:t>Service Layer</a:t>
            </a:r>
          </a:p>
          <a:p>
            <a:pPr>
              <a:lnSpc>
                <a:spcPct val="120000"/>
              </a:lnSpc>
            </a:pPr>
            <a:r>
              <a:rPr lang="en-US" sz="2200" dirty="0">
                <a:solidFill>
                  <a:schemeClr val="bg1"/>
                </a:solidFill>
                <a:latin typeface="Avenir Next LT Pro" panose="020B0504020202020204" pitchFamily="34" charset="0"/>
              </a:rPr>
              <a:t>Encapsulate Business Logic or External </a:t>
            </a:r>
            <a:r>
              <a:rPr lang="en-US" sz="2200" dirty="0" err="1">
                <a:solidFill>
                  <a:schemeClr val="bg1"/>
                </a:solidFill>
                <a:latin typeface="Avenir Next LT Pro" panose="020B0504020202020204" pitchFamily="34" charset="0"/>
              </a:rPr>
              <a:t>Intreactions</a:t>
            </a:r>
            <a:r>
              <a:rPr lang="en-US" sz="2200" dirty="0">
                <a:solidFill>
                  <a:schemeClr val="bg1"/>
                </a:solidFill>
                <a:latin typeface="Avenir Next LT Pro" panose="020B0504020202020204" pitchFamily="34" charset="0"/>
              </a:rPr>
              <a:t> , Handel HTTP Request</a:t>
            </a:r>
            <a:r>
              <a:rPr lang="en-US" dirty="0">
                <a:solidFill>
                  <a:schemeClr val="bg1"/>
                </a:solidFill>
                <a:latin typeface="Avenir Next LT Pro" panose="020B0504020202020204" pitchFamily="34" charset="0"/>
              </a:rPr>
              <a:t>.</a:t>
            </a:r>
          </a:p>
          <a:p>
            <a:pPr algn="ctr">
              <a:lnSpc>
                <a:spcPct val="120000"/>
              </a:lnSpc>
            </a:pPr>
            <a:endParaRPr lang="en-US" sz="1600" b="1" dirty="0">
              <a:solidFill>
                <a:schemeClr val="bg1"/>
              </a:solidFill>
              <a:latin typeface="Avenir Next LT Pro" panose="020B0504020202020204" pitchFamily="34" charset="0"/>
            </a:endParaRPr>
          </a:p>
          <a:p>
            <a:pPr>
              <a:lnSpc>
                <a:spcPct val="120000"/>
              </a:lnSpc>
            </a:pPr>
            <a:r>
              <a:rPr lang="en-US" sz="2200" b="1" dirty="0">
                <a:solidFill>
                  <a:schemeClr val="bg1"/>
                </a:solidFill>
                <a:latin typeface="Avenir Next LT Pro" panose="020B0504020202020204" pitchFamily="34" charset="0"/>
              </a:rPr>
              <a:t>Singleton Pattern(Implied in </a:t>
            </a:r>
            <a:r>
              <a:rPr lang="en-US" sz="2200" b="1" dirty="0" err="1">
                <a:solidFill>
                  <a:schemeClr val="bg1"/>
                </a:solidFill>
                <a:latin typeface="Avenir Next LT Pro" panose="020B0504020202020204" pitchFamily="34" charset="0"/>
              </a:rPr>
              <a:t>db</a:t>
            </a:r>
            <a:r>
              <a:rPr lang="en-US" sz="2200" b="1" dirty="0">
                <a:solidFill>
                  <a:schemeClr val="bg1"/>
                </a:solidFill>
                <a:latin typeface="Avenir Next LT Pro" panose="020B0504020202020204" pitchFamily="34" charset="0"/>
              </a:rPr>
              <a:t> connections (</a:t>
            </a:r>
            <a:r>
              <a:rPr lang="en-US" sz="2200" b="1" dirty="0" err="1">
                <a:solidFill>
                  <a:schemeClr val="bg1"/>
                </a:solidFill>
                <a:latin typeface="Avenir Next LT Pro" panose="020B0504020202020204" pitchFamily="34" charset="0"/>
              </a:rPr>
              <a:t>js</a:t>
            </a:r>
            <a:r>
              <a:rPr lang="en-US" sz="2200" b="1" dirty="0">
                <a:solidFill>
                  <a:schemeClr val="bg1"/>
                </a:solidFill>
                <a:latin typeface="Avenir Next LT Pro" panose="020B0504020202020204" pitchFamily="34" charset="0"/>
              </a:rPr>
              <a:t>)</a:t>
            </a:r>
          </a:p>
          <a:p>
            <a:pPr>
              <a:lnSpc>
                <a:spcPct val="120000"/>
              </a:lnSpc>
            </a:pPr>
            <a:r>
              <a:rPr lang="en-US" sz="2200" dirty="0">
                <a:solidFill>
                  <a:schemeClr val="bg1"/>
                </a:solidFill>
                <a:latin typeface="Avenir Next LT Pro" panose="020B0504020202020204" pitchFamily="34" charset="0"/>
              </a:rPr>
              <a:t>Ensures Only Instance of The MongoDB Connection Is Used across The App</a:t>
            </a:r>
            <a:r>
              <a:rPr lang="en-US" dirty="0">
                <a:solidFill>
                  <a:schemeClr val="bg1"/>
                </a:solidFill>
                <a:latin typeface="Avenir Next LT Pro" panose="020B0504020202020204" pitchFamily="34" charset="0"/>
              </a:rPr>
              <a:t>.</a:t>
            </a:r>
            <a:endParaRPr lang="en-US" sz="2200" dirty="0">
              <a:solidFill>
                <a:schemeClr val="bg1"/>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058F018C-5DCE-90C8-2EA1-4B756D5F8C03}"/>
              </a:ext>
            </a:extLst>
          </p:cNvPr>
          <p:cNvPicPr>
            <a:picLocks noChangeAspect="1"/>
          </p:cNvPicPr>
          <p:nvPr/>
        </p:nvPicPr>
        <p:blipFill>
          <a:blip r:embed="rId2"/>
          <a:stretch>
            <a:fillRect/>
          </a:stretch>
        </p:blipFill>
        <p:spPr>
          <a:xfrm>
            <a:off x="6008648" y="2918305"/>
            <a:ext cx="5614903" cy="2548349"/>
          </a:xfrm>
          <a:prstGeom prst="rect">
            <a:avLst/>
          </a:prstGeom>
        </p:spPr>
      </p:pic>
    </p:spTree>
    <p:extLst>
      <p:ext uri="{BB962C8B-B14F-4D97-AF65-F5344CB8AC3E}">
        <p14:creationId xmlns:p14="http://schemas.microsoft.com/office/powerpoint/2010/main" val="64862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F7D0-C7B8-AA1B-A1D0-00BFF24F4263}"/>
              </a:ext>
            </a:extLst>
          </p:cNvPr>
          <p:cNvSpPr>
            <a:spLocks noGrp="1"/>
          </p:cNvSpPr>
          <p:nvPr>
            <p:ph type="title"/>
          </p:nvPr>
        </p:nvSpPr>
        <p:spPr/>
        <p:txBody>
          <a:bodyPr/>
          <a:lstStyle/>
          <a:p>
            <a:r>
              <a:rPr lang="en-US" b="1" dirty="0"/>
              <a:t>Project Structure</a:t>
            </a:r>
          </a:p>
        </p:txBody>
      </p:sp>
      <p:sp>
        <p:nvSpPr>
          <p:cNvPr id="4" name="Content Placeholder 2">
            <a:extLst>
              <a:ext uri="{FF2B5EF4-FFF2-40B4-BE49-F238E27FC236}">
                <a16:creationId xmlns:a16="http://schemas.microsoft.com/office/drawing/2014/main" id="{BDEEC130-F314-B162-E5E3-F5FDBEA398D2}"/>
              </a:ext>
            </a:extLst>
          </p:cNvPr>
          <p:cNvSpPr>
            <a:spLocks noGrp="1"/>
          </p:cNvSpPr>
          <p:nvPr>
            <p:ph idx="1"/>
          </p:nvPr>
        </p:nvSpPr>
        <p:spPr>
          <a:xfrm>
            <a:off x="838200" y="1825625"/>
            <a:ext cx="10515600" cy="4351338"/>
          </a:xfrm>
        </p:spPr>
        <p:txBody>
          <a:bodyPr/>
          <a:lstStyle/>
          <a:p>
            <a:pPr marL="0" indent="0">
              <a:buNone/>
            </a:pPr>
            <a:r>
              <a:rPr lang="en-US" dirty="0"/>
              <a:t>Skin cancer Backend layers:</a:t>
            </a:r>
          </a:p>
        </p:txBody>
      </p:sp>
      <p:pic>
        <p:nvPicPr>
          <p:cNvPr id="5" name="Picture 4">
            <a:extLst>
              <a:ext uri="{FF2B5EF4-FFF2-40B4-BE49-F238E27FC236}">
                <a16:creationId xmlns:a16="http://schemas.microsoft.com/office/drawing/2014/main" id="{B7428413-C5E1-14FC-F8CE-17886B145603}"/>
              </a:ext>
            </a:extLst>
          </p:cNvPr>
          <p:cNvPicPr>
            <a:picLocks noChangeAspect="1"/>
          </p:cNvPicPr>
          <p:nvPr/>
        </p:nvPicPr>
        <p:blipFill>
          <a:blip r:embed="rId2"/>
          <a:stretch>
            <a:fillRect/>
          </a:stretch>
        </p:blipFill>
        <p:spPr>
          <a:xfrm>
            <a:off x="4362653" y="2517272"/>
            <a:ext cx="2987299" cy="4340728"/>
          </a:xfrm>
          <a:prstGeom prst="rect">
            <a:avLst/>
          </a:prstGeom>
        </p:spPr>
      </p:pic>
    </p:spTree>
    <p:extLst>
      <p:ext uri="{BB962C8B-B14F-4D97-AF65-F5344CB8AC3E}">
        <p14:creationId xmlns:p14="http://schemas.microsoft.com/office/powerpoint/2010/main" val="1473581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937C-0E91-34C1-F75F-3C9E8B36EC10}"/>
              </a:ext>
            </a:extLst>
          </p:cNvPr>
          <p:cNvSpPr>
            <a:spLocks noGrp="1"/>
          </p:cNvSpPr>
          <p:nvPr>
            <p:ph type="title"/>
          </p:nvPr>
        </p:nvSpPr>
        <p:spPr/>
        <p:txBody>
          <a:bodyPr/>
          <a:lstStyle/>
          <a:p>
            <a:r>
              <a:rPr lang="en-US" b="1" dirty="0"/>
              <a:t>Project Structure</a:t>
            </a:r>
            <a:endParaRPr lang="en-US" dirty="0"/>
          </a:p>
        </p:txBody>
      </p:sp>
      <p:sp>
        <p:nvSpPr>
          <p:cNvPr id="4" name="Content Placeholder 2">
            <a:extLst>
              <a:ext uri="{FF2B5EF4-FFF2-40B4-BE49-F238E27FC236}">
                <a16:creationId xmlns:a16="http://schemas.microsoft.com/office/drawing/2014/main" id="{D8A75205-6831-3AEF-B5E9-E1C7EAAF87A2}"/>
              </a:ext>
            </a:extLst>
          </p:cNvPr>
          <p:cNvSpPr>
            <a:spLocks noGrp="1"/>
          </p:cNvSpPr>
          <p:nvPr>
            <p:ph idx="1"/>
          </p:nvPr>
        </p:nvSpPr>
        <p:spPr>
          <a:xfrm>
            <a:off x="838199" y="1825625"/>
            <a:ext cx="4603813" cy="1352581"/>
          </a:xfrm>
        </p:spPr>
        <p:txBody>
          <a:bodyPr>
            <a:normAutofit/>
          </a:bodyPr>
          <a:lstStyle/>
          <a:p>
            <a:pPr marL="0" indent="0">
              <a:lnSpc>
                <a:spcPct val="120000"/>
              </a:lnSpc>
              <a:buNone/>
            </a:pPr>
            <a:r>
              <a:rPr lang="en-US" sz="1800" b="1" dirty="0" err="1"/>
              <a:t>SkinCancer.Api</a:t>
            </a:r>
            <a:endParaRPr lang="en-US" sz="1800" b="1" dirty="0"/>
          </a:p>
          <a:p>
            <a:pPr marL="0" indent="0">
              <a:lnSpc>
                <a:spcPct val="120000"/>
              </a:lnSpc>
              <a:buNone/>
            </a:pPr>
            <a:r>
              <a:rPr lang="en-US" sz="1800" dirty="0"/>
              <a:t>The main entry point of the application. </a:t>
            </a:r>
            <a:endParaRPr lang="ar-EG" sz="1800" dirty="0"/>
          </a:p>
          <a:p>
            <a:pPr marL="0" indent="0">
              <a:lnSpc>
                <a:spcPct val="120000"/>
              </a:lnSpc>
              <a:buNone/>
            </a:pPr>
            <a:endParaRPr lang="en-US" sz="2800" dirty="0"/>
          </a:p>
          <a:p>
            <a:pPr marL="0" indent="0">
              <a:lnSpc>
                <a:spcPct val="120000"/>
              </a:lnSpc>
              <a:buNone/>
            </a:pPr>
            <a:endParaRPr lang="en-US" dirty="0"/>
          </a:p>
        </p:txBody>
      </p:sp>
      <p:pic>
        <p:nvPicPr>
          <p:cNvPr id="5" name="Picture 4">
            <a:extLst>
              <a:ext uri="{FF2B5EF4-FFF2-40B4-BE49-F238E27FC236}">
                <a16:creationId xmlns:a16="http://schemas.microsoft.com/office/drawing/2014/main" id="{B4AB91CB-A4EF-53FB-7D3C-09F88A800C78}"/>
              </a:ext>
            </a:extLst>
          </p:cNvPr>
          <p:cNvPicPr>
            <a:picLocks noChangeAspect="1"/>
          </p:cNvPicPr>
          <p:nvPr/>
        </p:nvPicPr>
        <p:blipFill>
          <a:blip r:embed="rId2"/>
          <a:stretch>
            <a:fillRect/>
          </a:stretch>
        </p:blipFill>
        <p:spPr>
          <a:xfrm>
            <a:off x="950956" y="3178206"/>
            <a:ext cx="3170195" cy="3371380"/>
          </a:xfrm>
          <a:prstGeom prst="rect">
            <a:avLst/>
          </a:prstGeom>
        </p:spPr>
      </p:pic>
      <p:pic>
        <p:nvPicPr>
          <p:cNvPr id="6" name="Picture 5">
            <a:extLst>
              <a:ext uri="{FF2B5EF4-FFF2-40B4-BE49-F238E27FC236}">
                <a16:creationId xmlns:a16="http://schemas.microsoft.com/office/drawing/2014/main" id="{D8EDD9E1-A132-3F96-4DAD-A1C82F33755F}"/>
              </a:ext>
            </a:extLst>
          </p:cNvPr>
          <p:cNvPicPr>
            <a:picLocks noChangeAspect="1"/>
          </p:cNvPicPr>
          <p:nvPr/>
        </p:nvPicPr>
        <p:blipFill>
          <a:blip r:embed="rId3"/>
          <a:stretch>
            <a:fillRect/>
          </a:stretch>
        </p:blipFill>
        <p:spPr>
          <a:xfrm>
            <a:off x="6198793" y="1580977"/>
            <a:ext cx="5736833" cy="1390008"/>
          </a:xfrm>
          <a:prstGeom prst="rect">
            <a:avLst/>
          </a:prstGeom>
        </p:spPr>
      </p:pic>
      <p:pic>
        <p:nvPicPr>
          <p:cNvPr id="7" name="Picture 6">
            <a:extLst>
              <a:ext uri="{FF2B5EF4-FFF2-40B4-BE49-F238E27FC236}">
                <a16:creationId xmlns:a16="http://schemas.microsoft.com/office/drawing/2014/main" id="{2FE9F106-BCAA-BAA6-E9A9-1AD10E10717D}"/>
              </a:ext>
            </a:extLst>
          </p:cNvPr>
          <p:cNvPicPr>
            <a:picLocks noChangeAspect="1"/>
          </p:cNvPicPr>
          <p:nvPr/>
        </p:nvPicPr>
        <p:blipFill>
          <a:blip r:embed="rId4"/>
          <a:stretch>
            <a:fillRect/>
          </a:stretch>
        </p:blipFill>
        <p:spPr>
          <a:xfrm>
            <a:off x="7379389" y="2761133"/>
            <a:ext cx="3029975" cy="4096867"/>
          </a:xfrm>
          <a:prstGeom prst="rect">
            <a:avLst/>
          </a:prstGeom>
        </p:spPr>
      </p:pic>
    </p:spTree>
    <p:extLst>
      <p:ext uri="{BB962C8B-B14F-4D97-AF65-F5344CB8AC3E}">
        <p14:creationId xmlns:p14="http://schemas.microsoft.com/office/powerpoint/2010/main" val="43138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our website</a:t>
            </a:r>
          </a:p>
        </p:txBody>
      </p:sp>
      <p:pic>
        <p:nvPicPr>
          <p:cNvPr id="4" name="Content Placeholder 3"/>
          <p:cNvPicPr>
            <a:picLocks noGrp="1" noChangeAspect="1"/>
          </p:cNvPicPr>
          <p:nvPr>
            <p:ph idx="1"/>
          </p:nvPr>
        </p:nvPicPr>
        <p:blipFill>
          <a:blip r:embed="rId2"/>
          <a:stretch>
            <a:fillRect/>
          </a:stretch>
        </p:blipFill>
        <p:spPr>
          <a:xfrm>
            <a:off x="1623406" y="1413249"/>
            <a:ext cx="9282159" cy="5018168"/>
          </a:xfrm>
          <a:prstGeom prst="rect">
            <a:avLst/>
          </a:prstGeom>
        </p:spPr>
      </p:pic>
    </p:spTree>
    <p:extLst>
      <p:ext uri="{BB962C8B-B14F-4D97-AF65-F5344CB8AC3E}">
        <p14:creationId xmlns:p14="http://schemas.microsoft.com/office/powerpoint/2010/main" val="1133053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p:txBody>
          <a:bodyPr>
            <a:normAutofit/>
          </a:bodyPr>
          <a:lstStyle/>
          <a:p>
            <a:pPr marL="0" indent="0" algn="ctr">
              <a:lnSpc>
                <a:spcPct val="100000"/>
              </a:lnSpc>
              <a:spcBef>
                <a:spcPts val="1800"/>
              </a:spcBef>
              <a:buNone/>
            </a:pPr>
            <a:r>
              <a:rPr lang="en-US" dirty="0"/>
              <a:t>In this project we have demonstrated the application of deep learning techniques, specifically Convolutional Neural Networks for the detection and classification of skin cancer. </a:t>
            </a:r>
          </a:p>
          <a:p>
            <a:pPr marL="0" indent="0" algn="ctr">
              <a:lnSpc>
                <a:spcPct val="100000"/>
              </a:lnSpc>
              <a:spcBef>
                <a:spcPts val="1800"/>
              </a:spcBef>
              <a:buNone/>
            </a:pPr>
            <a:endParaRPr lang="en-US" dirty="0"/>
          </a:p>
          <a:p>
            <a:pPr marL="0" indent="0" algn="ctr">
              <a:lnSpc>
                <a:spcPct val="100000"/>
              </a:lnSpc>
              <a:spcBef>
                <a:spcPts val="1800"/>
              </a:spcBef>
              <a:buNone/>
            </a:pPr>
            <a:r>
              <a:rPr lang="en-US" dirty="0"/>
              <a:t>Our project underscores the importance of early detection in the treatment of skin cancer and highlights the potential of AI-driven solutions in medical diagnostics.</a:t>
            </a:r>
          </a:p>
        </p:txBody>
      </p:sp>
    </p:spTree>
    <p:extLst>
      <p:ext uri="{BB962C8B-B14F-4D97-AF65-F5344CB8AC3E}">
        <p14:creationId xmlns:p14="http://schemas.microsoft.com/office/powerpoint/2010/main" val="427479181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sz="4000" dirty="0">
                <a:hlinkClick r:id="rId2"/>
              </a:rPr>
              <a:t>https://www.mdpi.com/2227-9032/10/12/2481</a:t>
            </a:r>
            <a:endParaRPr lang="en-US" sz="4000" dirty="0"/>
          </a:p>
          <a:p>
            <a:r>
              <a:rPr lang="en-US" sz="4000" dirty="0">
                <a:hlinkClick r:id="rId3"/>
              </a:rPr>
              <a:t>https://www.iarc.who.int/cancer-type/skin-cancer/</a:t>
            </a:r>
            <a:endParaRPr lang="en-US" sz="4000" dirty="0"/>
          </a:p>
          <a:p>
            <a:r>
              <a:rPr lang="en-US" sz="4000" dirty="0">
                <a:hlinkClick r:id="rId4"/>
              </a:rPr>
              <a:t>https://www.figma.com/</a:t>
            </a:r>
            <a:endParaRPr lang="en-US" sz="4000" dirty="0"/>
          </a:p>
          <a:p>
            <a:r>
              <a:rPr lang="en-US" sz="4000" dirty="0">
                <a:solidFill>
                  <a:srgbClr val="5791A5"/>
                </a:solidFill>
                <a:hlinkClick r:id="rId5"/>
              </a:rPr>
              <a:t>https://www.ncbi.nlm.nih.gov/books/NBK441949/</a:t>
            </a:r>
            <a:endParaRPr lang="en-US" sz="4000" dirty="0">
              <a:solidFill>
                <a:srgbClr val="5791A5"/>
              </a:solidFill>
            </a:endParaRPr>
          </a:p>
          <a:p>
            <a:r>
              <a:rPr lang="en-US" sz="4000" dirty="0">
                <a:solidFill>
                  <a:srgbClr val="5791A5"/>
                </a:solidFill>
              </a:rPr>
              <a:t>https://www.kaggle.com/datasets/kmader/skin-cancer-mnist-ham10000</a:t>
            </a:r>
          </a:p>
          <a:p>
            <a:endParaRPr lang="en-US" sz="4000" dirty="0"/>
          </a:p>
          <a:p>
            <a:endParaRPr lang="en-US" dirty="0"/>
          </a:p>
        </p:txBody>
      </p:sp>
    </p:spTree>
    <p:extLst>
      <p:ext uri="{BB962C8B-B14F-4D97-AF65-F5344CB8AC3E}">
        <p14:creationId xmlns:p14="http://schemas.microsoft.com/office/powerpoint/2010/main" val="19051909"/>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E879-11BD-0A76-A797-0C80E9E9F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82773-BFE2-5F89-6FEF-FFF967EFB46F}"/>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72306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Skin Cancer ?</a:t>
            </a:r>
            <a:br>
              <a:rPr lang="ar-EG" b="1" dirty="0"/>
            </a:br>
            <a:endParaRPr lang="en-US" dirty="0"/>
          </a:p>
        </p:txBody>
      </p:sp>
      <p:sp>
        <p:nvSpPr>
          <p:cNvPr id="3" name="Content Placeholder 2"/>
          <p:cNvSpPr>
            <a:spLocks noGrp="1"/>
          </p:cNvSpPr>
          <p:nvPr>
            <p:ph idx="1"/>
          </p:nvPr>
        </p:nvSpPr>
        <p:spPr>
          <a:xfrm>
            <a:off x="143435" y="1111624"/>
            <a:ext cx="11932024" cy="5620870"/>
          </a:xfrm>
        </p:spPr>
        <p:txBody>
          <a:bodyPr>
            <a:normAutofit fontScale="92500"/>
          </a:bodyPr>
          <a:lstStyle/>
          <a:p>
            <a:r>
              <a:rPr lang="en-US" dirty="0"/>
              <a:t>Skin cancer is one of the most common types of cancer that begins with the </a:t>
            </a:r>
          </a:p>
          <a:p>
            <a:pPr marL="0" indent="0">
              <a:buNone/>
            </a:pPr>
            <a:r>
              <a:rPr lang="en-US" dirty="0"/>
              <a:t>uncontrolled reproduction of skin cells. It can occur because of the </a:t>
            </a:r>
          </a:p>
          <a:p>
            <a:pPr marL="0" indent="0">
              <a:buNone/>
            </a:pPr>
            <a:r>
              <a:rPr lang="en-US" dirty="0"/>
              <a:t>ultraviolet radiation from sunshine or tanning beds, and it causes skin cells </a:t>
            </a:r>
          </a:p>
          <a:p>
            <a:pPr marL="0" indent="0">
              <a:buNone/>
            </a:pPr>
            <a:r>
              <a:rPr lang="en-US" dirty="0"/>
              <a:t>to multiply and form malignant tumors. Skin cancer is one of the primary </a:t>
            </a:r>
          </a:p>
          <a:p>
            <a:pPr marL="0" indent="0">
              <a:buNone/>
            </a:pPr>
            <a:r>
              <a:rPr lang="en-US" dirty="0"/>
              <a:t>reasons for deaths worldwide. According to statistics published by, 97,160 </a:t>
            </a:r>
          </a:p>
          <a:p>
            <a:pPr marL="0" indent="0">
              <a:buNone/>
            </a:pPr>
            <a:r>
              <a:rPr lang="en-US" dirty="0"/>
              <a:t>Americans were diagnosed with skin cancer in 2023, which is 5.0% of the total </a:t>
            </a:r>
          </a:p>
          <a:p>
            <a:pPr marL="0" indent="0">
              <a:buNone/>
            </a:pPr>
            <a:r>
              <a:rPr lang="en-US" dirty="0"/>
              <a:t>cancer cases reported in the</a:t>
            </a:r>
            <a:r>
              <a:rPr lang="ar-EG" dirty="0"/>
              <a:t> </a:t>
            </a:r>
            <a:r>
              <a:rPr lang="en-US" dirty="0"/>
              <a:t>United States, and 7990 people died because of </a:t>
            </a:r>
          </a:p>
          <a:p>
            <a:pPr marL="0" indent="0">
              <a:buNone/>
            </a:pPr>
            <a:r>
              <a:rPr lang="en-US" dirty="0"/>
              <a:t>skin cancer which is 1.3% of the total deaths because of skin cancer in the </a:t>
            </a:r>
          </a:p>
          <a:p>
            <a:pPr marL="0" indent="0">
              <a:buNone/>
            </a:pPr>
            <a:r>
              <a:rPr lang="en-US" dirty="0"/>
              <a:t>United States.</a:t>
            </a:r>
          </a:p>
        </p:txBody>
      </p:sp>
    </p:spTree>
    <p:extLst>
      <p:ext uri="{BB962C8B-B14F-4D97-AF65-F5344CB8AC3E}">
        <p14:creationId xmlns:p14="http://schemas.microsoft.com/office/powerpoint/2010/main" val="2728898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p:txBody>
          <a:bodyPr>
            <a:normAutofit fontScale="92500"/>
          </a:bodyPr>
          <a:lstStyle/>
          <a:p>
            <a:r>
              <a:rPr lang="en-US" dirty="0"/>
              <a:t> Melanoma is one of the most common and dangerous types of skin </a:t>
            </a:r>
          </a:p>
          <a:p>
            <a:pPr marL="0" indent="0">
              <a:buNone/>
            </a:pPr>
            <a:r>
              <a:rPr lang="en-US" dirty="0"/>
              <a:t>cancer that can spread quickly to other body parts. Approximately </a:t>
            </a:r>
          </a:p>
          <a:p>
            <a:pPr marL="0" indent="0">
              <a:buNone/>
            </a:pPr>
            <a:r>
              <a:rPr lang="en-US" dirty="0"/>
              <a:t>21 out of 100,000 melanoma cases were diagnosed in the United </a:t>
            </a:r>
          </a:p>
          <a:p>
            <a:pPr marL="0" indent="0">
              <a:buNone/>
            </a:pPr>
            <a:r>
              <a:rPr lang="en-US" dirty="0"/>
              <a:t>States between 2016 and 2020. The death rate because of melanoma </a:t>
            </a:r>
          </a:p>
          <a:p>
            <a:pPr marL="0" indent="0">
              <a:buNone/>
            </a:pPr>
            <a:r>
              <a:rPr lang="en-US" dirty="0"/>
              <a:t>was 2.1 per 100,000 diagnosed cases, and 1,413,976 people were living </a:t>
            </a:r>
          </a:p>
          <a:p>
            <a:pPr marL="0" indent="0">
              <a:buNone/>
            </a:pPr>
            <a:r>
              <a:rPr lang="en-US" dirty="0"/>
              <a:t>with melanoma in 2020. </a:t>
            </a:r>
          </a:p>
          <a:p>
            <a:endParaRPr lang="en-US" dirty="0"/>
          </a:p>
        </p:txBody>
      </p:sp>
    </p:spTree>
    <p:extLst>
      <p:ext uri="{BB962C8B-B14F-4D97-AF65-F5344CB8AC3E}">
        <p14:creationId xmlns:p14="http://schemas.microsoft.com/office/powerpoint/2010/main" val="36865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a:xfrm>
            <a:off x="170329" y="1398494"/>
            <a:ext cx="11923059" cy="5342965"/>
          </a:xfrm>
        </p:spPr>
        <p:txBody>
          <a:bodyPr>
            <a:normAutofit/>
          </a:bodyPr>
          <a:lstStyle/>
          <a:p>
            <a:r>
              <a:rPr lang="en-US" dirty="0"/>
              <a:t>The five-year survival rate of skin melanoma is 93.5% which is relatively </a:t>
            </a:r>
          </a:p>
          <a:p>
            <a:pPr marL="0" indent="0">
              <a:buNone/>
            </a:pPr>
            <a:r>
              <a:rPr lang="en-US" dirty="0"/>
              <a:t>high. The five-year survival rate is 99.6% when skin melanoma is diagnosed </a:t>
            </a:r>
          </a:p>
          <a:p>
            <a:pPr marL="0" indent="0">
              <a:buNone/>
            </a:pPr>
            <a:r>
              <a:rPr lang="en-US" dirty="0"/>
              <a:t>at an early stage. There are more chances of survival when skin melanoma is </a:t>
            </a:r>
          </a:p>
          <a:p>
            <a:pPr marL="0" indent="0">
              <a:buNone/>
            </a:pPr>
            <a:r>
              <a:rPr lang="en-US" dirty="0"/>
              <a:t>localized, which means it does not spread to other body parts, but only 77.6% </a:t>
            </a:r>
          </a:p>
          <a:p>
            <a:pPr marL="0" indent="0">
              <a:buNone/>
            </a:pPr>
            <a:r>
              <a:rPr lang="en-US" dirty="0"/>
              <a:t>of skin melanomas are diagnosed at the local stage. The number of deaths </a:t>
            </a:r>
          </a:p>
          <a:p>
            <a:pPr marL="0" indent="0">
              <a:buNone/>
            </a:pPr>
            <a:r>
              <a:rPr lang="en-US" dirty="0"/>
              <a:t>because of skin melanoma can be reduced if it is detected at its early stages.</a:t>
            </a:r>
          </a:p>
          <a:p>
            <a:endParaRPr lang="en-US" dirty="0"/>
          </a:p>
        </p:txBody>
      </p:sp>
    </p:spTree>
    <p:extLst>
      <p:ext uri="{BB962C8B-B14F-4D97-AF65-F5344CB8AC3E}">
        <p14:creationId xmlns:p14="http://schemas.microsoft.com/office/powerpoint/2010/main" val="181834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8EAB0-ED9C-34E6-3CE0-D1EFFDDF1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76D9BB-70A0-8C84-2ECF-E28428A74519}"/>
              </a:ext>
            </a:extLst>
          </p:cNvPr>
          <p:cNvSpPr>
            <a:spLocks noGrp="1"/>
          </p:cNvSpPr>
          <p:nvPr>
            <p:ph type="title"/>
          </p:nvPr>
        </p:nvSpPr>
        <p:spPr/>
        <p:txBody>
          <a:bodyPr/>
          <a:lstStyle/>
          <a:p>
            <a:pPr rtl="0">
              <a:spcBef>
                <a:spcPts val="0"/>
              </a:spcBef>
              <a:spcAft>
                <a:spcPts val="0"/>
              </a:spcAft>
              <a:buClrTx/>
              <a:buSzTx/>
            </a:pPr>
            <a:r>
              <a:rPr lang="en-US" dirty="0">
                <a:effectLst/>
              </a:rPr>
              <a:t>Problem: Skin Cancer</a:t>
            </a:r>
          </a:p>
        </p:txBody>
      </p:sp>
      <p:sp>
        <p:nvSpPr>
          <p:cNvPr id="3" name="Content Placeholder 2">
            <a:extLst>
              <a:ext uri="{FF2B5EF4-FFF2-40B4-BE49-F238E27FC236}">
                <a16:creationId xmlns:a16="http://schemas.microsoft.com/office/drawing/2014/main" id="{2B8E0B0B-F2C3-C2B2-5009-332B464C99EA}"/>
              </a:ext>
            </a:extLst>
          </p:cNvPr>
          <p:cNvSpPr>
            <a:spLocks noGrp="1"/>
          </p:cNvSpPr>
          <p:nvPr>
            <p:ph idx="1"/>
          </p:nvPr>
        </p:nvSpPr>
        <p:spPr>
          <a:xfrm>
            <a:off x="838200" y="1335741"/>
            <a:ext cx="10199280" cy="4743137"/>
          </a:xfrm>
        </p:spPr>
        <p:txBody>
          <a:bodyPr>
            <a:normAutofit/>
          </a:bodyPr>
          <a:lstStyle/>
          <a:p>
            <a:pPr marL="0" indent="0">
              <a:buNone/>
            </a:pPr>
            <a:r>
              <a:rPr lang="en-US" sz="2000" b="1" dirty="0"/>
              <a:t>What is Skin Cancer?</a:t>
            </a:r>
          </a:p>
          <a:p>
            <a:pPr marL="457200" lvl="1" indent="0">
              <a:lnSpc>
                <a:spcPct val="100000"/>
              </a:lnSpc>
              <a:spcAft>
                <a:spcPts val="600"/>
              </a:spcAft>
              <a:buNone/>
            </a:pPr>
            <a:r>
              <a:rPr lang="en-US" sz="2000" dirty="0"/>
              <a:t>Skin cancer is the out-of-control growth of abnormal cells in the epidermis, the outermost skin layer, caused by unrepaired DNA damage that triggers mutations. UV exposure is a major risk factor.</a:t>
            </a:r>
          </a:p>
          <a:p>
            <a:pPr marL="0" indent="0">
              <a:buNone/>
            </a:pPr>
            <a:endParaRPr lang="en-US" sz="2200" b="1" dirty="0"/>
          </a:p>
          <a:p>
            <a:pPr marL="0" indent="0">
              <a:buNone/>
            </a:pPr>
            <a:endParaRPr lang="en-US" sz="2200" b="1" dirty="0"/>
          </a:p>
          <a:p>
            <a:pPr marL="0" indent="0">
              <a:buNone/>
            </a:pPr>
            <a:r>
              <a:rPr lang="en-US" sz="2000" b="1" dirty="0"/>
              <a:t>Skin Cancer Types</a:t>
            </a:r>
            <a:r>
              <a:rPr lang="ar-EG" sz="2000" b="1" dirty="0"/>
              <a:t> :</a:t>
            </a:r>
            <a:endParaRPr lang="en-US" sz="2000" dirty="0"/>
          </a:p>
          <a:p>
            <a:pPr marL="457200" lvl="1" indent="0">
              <a:lnSpc>
                <a:spcPct val="100000"/>
              </a:lnSpc>
              <a:buNone/>
            </a:pPr>
            <a:r>
              <a:rPr lang="en-US" sz="2000" dirty="0"/>
              <a:t>The main types of skin cancer are: Basal cell carcinoma (BCC), Squamous cell carcinoma (SCC), and Melanoma</a:t>
            </a:r>
          </a:p>
          <a:p>
            <a:pPr marL="0" indent="0">
              <a:buNone/>
            </a:pPr>
            <a:endParaRPr lang="en-US" sz="2200" dirty="0"/>
          </a:p>
          <a:p>
            <a:pPr marL="0" indent="0">
              <a:buNone/>
            </a:pPr>
            <a:endParaRPr lang="en-US" sz="2200" dirty="0"/>
          </a:p>
        </p:txBody>
      </p:sp>
      <p:grpSp>
        <p:nvGrpSpPr>
          <p:cNvPr id="43" name="Group 42">
            <a:extLst>
              <a:ext uri="{FF2B5EF4-FFF2-40B4-BE49-F238E27FC236}">
                <a16:creationId xmlns:a16="http://schemas.microsoft.com/office/drawing/2014/main" id="{EB9C3692-381E-4B46-5396-50D59CA1EA8B}"/>
              </a:ext>
            </a:extLst>
          </p:cNvPr>
          <p:cNvGrpSpPr>
            <a:grpSpLocks noChangeAspect="1"/>
          </p:cNvGrpSpPr>
          <p:nvPr/>
        </p:nvGrpSpPr>
        <p:grpSpPr>
          <a:xfrm>
            <a:off x="8140108" y="4314702"/>
            <a:ext cx="3845658" cy="3340007"/>
            <a:chOff x="2008679" y="4615935"/>
            <a:chExt cx="4761385" cy="4135328"/>
          </a:xfrm>
        </p:grpSpPr>
        <p:grpSp>
          <p:nvGrpSpPr>
            <p:cNvPr id="44" name="Google Shape;809;p53">
              <a:extLst>
                <a:ext uri="{FF2B5EF4-FFF2-40B4-BE49-F238E27FC236}">
                  <a16:creationId xmlns:a16="http://schemas.microsoft.com/office/drawing/2014/main" id="{8183E9DB-F522-8374-C148-ECB63ED19C75}"/>
                </a:ext>
              </a:extLst>
            </p:cNvPr>
            <p:cNvGrpSpPr/>
            <p:nvPr/>
          </p:nvGrpSpPr>
          <p:grpSpPr>
            <a:xfrm flipH="1">
              <a:off x="2008679" y="4615935"/>
              <a:ext cx="4761385" cy="4135328"/>
              <a:chOff x="5660209" y="1260687"/>
              <a:chExt cx="4641179" cy="4030927"/>
            </a:xfrm>
          </p:grpSpPr>
          <p:sp>
            <p:nvSpPr>
              <p:cNvPr id="74" name="Google Shape;810;p53">
                <a:extLst>
                  <a:ext uri="{FF2B5EF4-FFF2-40B4-BE49-F238E27FC236}">
                    <a16:creationId xmlns:a16="http://schemas.microsoft.com/office/drawing/2014/main" id="{5EE4C501-8354-B8E7-E90F-F3BD8DF1C166}"/>
                  </a:ext>
                </a:extLst>
              </p:cNvPr>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 name="Google Shape;811;p53">
                <a:extLst>
                  <a:ext uri="{FF2B5EF4-FFF2-40B4-BE49-F238E27FC236}">
                    <a16:creationId xmlns:a16="http://schemas.microsoft.com/office/drawing/2014/main" id="{0CFCBE82-4FE9-3194-8F45-32000AF6475B}"/>
                  </a:ext>
                </a:extLst>
              </p:cNvPr>
              <p:cNvGrpSpPr/>
              <p:nvPr/>
            </p:nvGrpSpPr>
            <p:grpSpPr>
              <a:xfrm>
                <a:off x="5894174" y="1471914"/>
                <a:ext cx="3654156" cy="2738601"/>
                <a:chOff x="5056099" y="1181139"/>
                <a:chExt cx="3654156" cy="2738601"/>
              </a:xfrm>
            </p:grpSpPr>
            <p:sp>
              <p:nvSpPr>
                <p:cNvPr id="76" name="Google Shape;812;p53">
                  <a:extLst>
                    <a:ext uri="{FF2B5EF4-FFF2-40B4-BE49-F238E27FC236}">
                      <a16:creationId xmlns:a16="http://schemas.microsoft.com/office/drawing/2014/main" id="{908D1BAF-CB2D-EF72-2E6F-8FEA3EA57415}"/>
                    </a:ext>
                  </a:extLst>
                </p:cNvPr>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813;p53">
                  <a:extLst>
                    <a:ext uri="{FF2B5EF4-FFF2-40B4-BE49-F238E27FC236}">
                      <a16:creationId xmlns:a16="http://schemas.microsoft.com/office/drawing/2014/main" id="{A02BBB57-C961-DF00-5320-AAD4FF7A459D}"/>
                    </a:ext>
                  </a:extLst>
                </p:cNvPr>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814;p53">
                  <a:extLst>
                    <a:ext uri="{FF2B5EF4-FFF2-40B4-BE49-F238E27FC236}">
                      <a16:creationId xmlns:a16="http://schemas.microsoft.com/office/drawing/2014/main" id="{CFD7B0CC-F876-BDFE-E3A6-BEE1BA31935C}"/>
                    </a:ext>
                  </a:extLst>
                </p:cNvPr>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5;p53">
                  <a:extLst>
                    <a:ext uri="{FF2B5EF4-FFF2-40B4-BE49-F238E27FC236}">
                      <a16:creationId xmlns:a16="http://schemas.microsoft.com/office/drawing/2014/main" id="{1D80E478-17C6-8C63-56CF-4CA61786F475}"/>
                    </a:ext>
                  </a:extLst>
                </p:cNvPr>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6;p53">
                  <a:extLst>
                    <a:ext uri="{FF2B5EF4-FFF2-40B4-BE49-F238E27FC236}">
                      <a16:creationId xmlns:a16="http://schemas.microsoft.com/office/drawing/2014/main" id="{0FC7B300-D614-3AE1-0EDC-FFCCCFDE9762}"/>
                    </a:ext>
                  </a:extLst>
                </p:cNvPr>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7;p53">
                  <a:extLst>
                    <a:ext uri="{FF2B5EF4-FFF2-40B4-BE49-F238E27FC236}">
                      <a16:creationId xmlns:a16="http://schemas.microsoft.com/office/drawing/2014/main" id="{0BF10688-0777-3552-9D37-B6EF642A34B0}"/>
                    </a:ext>
                  </a:extLst>
                </p:cNvPr>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5" name="Google Shape;818;p53">
              <a:extLst>
                <a:ext uri="{FF2B5EF4-FFF2-40B4-BE49-F238E27FC236}">
                  <a16:creationId xmlns:a16="http://schemas.microsoft.com/office/drawing/2014/main" id="{0BB899BB-5561-1705-1CE0-960DE9B79E04}"/>
                </a:ext>
              </a:extLst>
            </p:cNvPr>
            <p:cNvGrpSpPr/>
            <p:nvPr/>
          </p:nvGrpSpPr>
          <p:grpSpPr>
            <a:xfrm>
              <a:off x="3182781" y="5589116"/>
              <a:ext cx="2413192" cy="2701266"/>
              <a:chOff x="-93819" y="2571596"/>
              <a:chExt cx="2413192" cy="2701266"/>
            </a:xfrm>
          </p:grpSpPr>
          <p:grpSp>
            <p:nvGrpSpPr>
              <p:cNvPr id="46" name="Google Shape;819;p53">
                <a:extLst>
                  <a:ext uri="{FF2B5EF4-FFF2-40B4-BE49-F238E27FC236}">
                    <a16:creationId xmlns:a16="http://schemas.microsoft.com/office/drawing/2014/main" id="{0B30A228-FA83-181F-CA1C-7DA9214BA9B2}"/>
                  </a:ext>
                </a:extLst>
              </p:cNvPr>
              <p:cNvGrpSpPr/>
              <p:nvPr/>
            </p:nvGrpSpPr>
            <p:grpSpPr>
              <a:xfrm>
                <a:off x="-93819" y="2571596"/>
                <a:ext cx="2413192" cy="2701266"/>
                <a:chOff x="-110975" y="3089225"/>
                <a:chExt cx="1951000" cy="2183900"/>
              </a:xfrm>
            </p:grpSpPr>
            <p:sp>
              <p:nvSpPr>
                <p:cNvPr id="48" name="Google Shape;820;p53">
                  <a:extLst>
                    <a:ext uri="{FF2B5EF4-FFF2-40B4-BE49-F238E27FC236}">
                      <a16:creationId xmlns:a16="http://schemas.microsoft.com/office/drawing/2014/main" id="{E03FC464-DA0E-024B-A1BD-CE4A87CFBA08}"/>
                    </a:ext>
                  </a:extLst>
                </p:cNvPr>
                <p:cNvSpPr/>
                <p:nvPr/>
              </p:nvSpPr>
              <p:spPr>
                <a:xfrm>
                  <a:off x="-63050" y="4333300"/>
                  <a:ext cx="1903075" cy="939825"/>
                </a:xfrm>
                <a:custGeom>
                  <a:avLst/>
                  <a:gdLst/>
                  <a:ahLst/>
                  <a:cxnLst/>
                  <a:rect l="l" t="t" r="r" b="b"/>
                  <a:pathLst>
                    <a:path w="76123" h="37593" extrusionOk="0">
                      <a:moveTo>
                        <a:pt x="33132" y="0"/>
                      </a:moveTo>
                      <a:cubicBezTo>
                        <a:pt x="8682" y="0"/>
                        <a:pt x="1872" y="21304"/>
                        <a:pt x="0" y="32751"/>
                      </a:cubicBezTo>
                      <a:cubicBezTo>
                        <a:pt x="3538" y="33732"/>
                        <a:pt x="7305" y="33938"/>
                        <a:pt x="11002" y="34303"/>
                      </a:cubicBezTo>
                      <a:cubicBezTo>
                        <a:pt x="12349" y="30035"/>
                        <a:pt x="14403" y="27821"/>
                        <a:pt x="16001" y="26679"/>
                      </a:cubicBezTo>
                      <a:cubicBezTo>
                        <a:pt x="16295" y="26475"/>
                        <a:pt x="16620" y="26381"/>
                        <a:pt x="16937" y="26381"/>
                      </a:cubicBezTo>
                      <a:cubicBezTo>
                        <a:pt x="17751" y="26381"/>
                        <a:pt x="18515" y="26998"/>
                        <a:pt x="18580" y="27935"/>
                      </a:cubicBezTo>
                      <a:lnTo>
                        <a:pt x="19105" y="35490"/>
                      </a:lnTo>
                      <a:cubicBezTo>
                        <a:pt x="24195" y="36448"/>
                        <a:pt x="29171" y="37521"/>
                        <a:pt x="34512" y="37590"/>
                      </a:cubicBezTo>
                      <a:cubicBezTo>
                        <a:pt x="34780" y="37592"/>
                        <a:pt x="35047" y="37592"/>
                        <a:pt x="35314" y="37592"/>
                      </a:cubicBezTo>
                      <a:cubicBezTo>
                        <a:pt x="41796" y="37592"/>
                        <a:pt x="48194" y="37055"/>
                        <a:pt x="54507" y="35718"/>
                      </a:cubicBezTo>
                      <a:cubicBezTo>
                        <a:pt x="53822" y="32637"/>
                        <a:pt x="53206" y="27935"/>
                        <a:pt x="53800" y="22069"/>
                      </a:cubicBezTo>
                      <a:cubicBezTo>
                        <a:pt x="53860" y="21422"/>
                        <a:pt x="54404" y="20972"/>
                        <a:pt x="55018" y="20972"/>
                      </a:cubicBezTo>
                      <a:cubicBezTo>
                        <a:pt x="55098" y="20972"/>
                        <a:pt x="55179" y="20980"/>
                        <a:pt x="55260" y="20996"/>
                      </a:cubicBezTo>
                      <a:cubicBezTo>
                        <a:pt x="57475" y="21475"/>
                        <a:pt x="61925" y="23621"/>
                        <a:pt x="65007" y="32774"/>
                      </a:cubicBezTo>
                      <a:cubicBezTo>
                        <a:pt x="67312" y="32066"/>
                        <a:pt x="69640" y="31404"/>
                        <a:pt x="72037" y="31085"/>
                      </a:cubicBezTo>
                      <a:cubicBezTo>
                        <a:pt x="73384" y="30902"/>
                        <a:pt x="74753" y="30833"/>
                        <a:pt x="76123" y="30765"/>
                      </a:cubicBezTo>
                      <a:cubicBezTo>
                        <a:pt x="76032" y="30468"/>
                        <a:pt x="75963" y="30172"/>
                        <a:pt x="75895" y="29875"/>
                      </a:cubicBezTo>
                      <a:cubicBezTo>
                        <a:pt x="71311" y="12293"/>
                        <a:pt x="55245" y="156"/>
                        <a:pt x="37097" y="156"/>
                      </a:cubicBezTo>
                      <a:cubicBezTo>
                        <a:pt x="37080" y="156"/>
                        <a:pt x="37063" y="156"/>
                        <a:pt x="37046" y="156"/>
                      </a:cubicBezTo>
                      <a:lnTo>
                        <a:pt x="36840" y="156"/>
                      </a:lnTo>
                      <a:cubicBezTo>
                        <a:pt x="35561" y="51"/>
                        <a:pt x="34325" y="0"/>
                        <a:pt x="3313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821;p53">
                  <a:extLst>
                    <a:ext uri="{FF2B5EF4-FFF2-40B4-BE49-F238E27FC236}">
                      <a16:creationId xmlns:a16="http://schemas.microsoft.com/office/drawing/2014/main" id="{A0C58C26-5276-1FDB-1BE8-4B8F814B2760}"/>
                    </a:ext>
                  </a:extLst>
                </p:cNvPr>
                <p:cNvSpPr/>
                <p:nvPr/>
              </p:nvSpPr>
              <p:spPr>
                <a:xfrm>
                  <a:off x="203425" y="4876075"/>
                  <a:ext cx="214600" cy="314800"/>
                </a:xfrm>
                <a:custGeom>
                  <a:avLst/>
                  <a:gdLst/>
                  <a:ahLst/>
                  <a:cxnLst/>
                  <a:rect l="l" t="t" r="r" b="b"/>
                  <a:pathLst>
                    <a:path w="8584" h="12592" extrusionOk="0">
                      <a:moveTo>
                        <a:pt x="8059" y="0"/>
                      </a:moveTo>
                      <a:cubicBezTo>
                        <a:pt x="7976" y="0"/>
                        <a:pt x="7890" y="19"/>
                        <a:pt x="7807" y="61"/>
                      </a:cubicBezTo>
                      <a:cubicBezTo>
                        <a:pt x="7602" y="152"/>
                        <a:pt x="7351" y="243"/>
                        <a:pt x="7145" y="380"/>
                      </a:cubicBezTo>
                      <a:cubicBezTo>
                        <a:pt x="6506" y="768"/>
                        <a:pt x="5935" y="1339"/>
                        <a:pt x="5388" y="1864"/>
                      </a:cubicBezTo>
                      <a:cubicBezTo>
                        <a:pt x="4269" y="2960"/>
                        <a:pt x="3288" y="4192"/>
                        <a:pt x="2466" y="5539"/>
                      </a:cubicBezTo>
                      <a:cubicBezTo>
                        <a:pt x="1188" y="7662"/>
                        <a:pt x="320" y="10081"/>
                        <a:pt x="1" y="12569"/>
                      </a:cubicBezTo>
                      <a:cubicBezTo>
                        <a:pt x="115" y="12569"/>
                        <a:pt x="229" y="12592"/>
                        <a:pt x="343" y="12592"/>
                      </a:cubicBezTo>
                      <a:cubicBezTo>
                        <a:pt x="1690" y="8324"/>
                        <a:pt x="3744" y="6110"/>
                        <a:pt x="5342" y="4968"/>
                      </a:cubicBezTo>
                      <a:cubicBezTo>
                        <a:pt x="5632" y="4767"/>
                        <a:pt x="5954" y="4676"/>
                        <a:pt x="6269" y="4676"/>
                      </a:cubicBezTo>
                      <a:cubicBezTo>
                        <a:pt x="6921" y="4676"/>
                        <a:pt x="7546" y="5068"/>
                        <a:pt x="7807" y="5699"/>
                      </a:cubicBezTo>
                      <a:cubicBezTo>
                        <a:pt x="8446" y="4078"/>
                        <a:pt x="8583" y="2275"/>
                        <a:pt x="8583" y="517"/>
                      </a:cubicBezTo>
                      <a:cubicBezTo>
                        <a:pt x="8583" y="218"/>
                        <a:pt x="8339" y="0"/>
                        <a:pt x="8059"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2;p53">
                  <a:extLst>
                    <a:ext uri="{FF2B5EF4-FFF2-40B4-BE49-F238E27FC236}">
                      <a16:creationId xmlns:a16="http://schemas.microsoft.com/office/drawing/2014/main" id="{169F20CD-F7F1-68D8-7BA4-8E31CD637542}"/>
                    </a:ext>
                  </a:extLst>
                </p:cNvPr>
                <p:cNvSpPr/>
                <p:nvPr/>
              </p:nvSpPr>
              <p:spPr>
                <a:xfrm>
                  <a:off x="1266525" y="4828325"/>
                  <a:ext cx="320725" cy="324325"/>
                </a:xfrm>
                <a:custGeom>
                  <a:avLst/>
                  <a:gdLst/>
                  <a:ahLst/>
                  <a:cxnLst/>
                  <a:rect l="l" t="t" r="r" b="b"/>
                  <a:pathLst>
                    <a:path w="12829" h="12973" extrusionOk="0">
                      <a:moveTo>
                        <a:pt x="973" y="0"/>
                      </a:moveTo>
                      <a:cubicBezTo>
                        <a:pt x="718" y="0"/>
                        <a:pt x="476" y="58"/>
                        <a:pt x="297" y="236"/>
                      </a:cubicBezTo>
                      <a:cubicBezTo>
                        <a:pt x="0" y="533"/>
                        <a:pt x="0" y="989"/>
                        <a:pt x="46" y="1423"/>
                      </a:cubicBezTo>
                      <a:cubicBezTo>
                        <a:pt x="115" y="2290"/>
                        <a:pt x="115" y="3066"/>
                        <a:pt x="503" y="3591"/>
                      </a:cubicBezTo>
                      <a:cubicBezTo>
                        <a:pt x="525" y="3158"/>
                        <a:pt x="571" y="2724"/>
                        <a:pt x="617" y="2268"/>
                      </a:cubicBezTo>
                      <a:cubicBezTo>
                        <a:pt x="677" y="1621"/>
                        <a:pt x="1221" y="1171"/>
                        <a:pt x="1835" y="1171"/>
                      </a:cubicBezTo>
                      <a:cubicBezTo>
                        <a:pt x="1915" y="1171"/>
                        <a:pt x="1996" y="1179"/>
                        <a:pt x="2077" y="1195"/>
                      </a:cubicBezTo>
                      <a:cubicBezTo>
                        <a:pt x="4292" y="1674"/>
                        <a:pt x="8742" y="3820"/>
                        <a:pt x="11824" y="12973"/>
                      </a:cubicBezTo>
                      <a:cubicBezTo>
                        <a:pt x="12166" y="12881"/>
                        <a:pt x="12486" y="12767"/>
                        <a:pt x="12828" y="12676"/>
                      </a:cubicBezTo>
                      <a:cubicBezTo>
                        <a:pt x="12075" y="10393"/>
                        <a:pt x="11139" y="8179"/>
                        <a:pt x="9815" y="6194"/>
                      </a:cubicBezTo>
                      <a:cubicBezTo>
                        <a:pt x="7875" y="3295"/>
                        <a:pt x="4999" y="875"/>
                        <a:pt x="1575" y="76"/>
                      </a:cubicBezTo>
                      <a:cubicBezTo>
                        <a:pt x="1384" y="36"/>
                        <a:pt x="1175" y="0"/>
                        <a:pt x="973"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3;p53">
                  <a:extLst>
                    <a:ext uri="{FF2B5EF4-FFF2-40B4-BE49-F238E27FC236}">
                      <a16:creationId xmlns:a16="http://schemas.microsoft.com/office/drawing/2014/main" id="{B3A10B80-18C6-58DF-2C93-22166F9C4AE7}"/>
                    </a:ext>
                  </a:extLst>
                </p:cNvPr>
                <p:cNvSpPr/>
                <p:nvPr/>
              </p:nvSpPr>
              <p:spPr>
                <a:xfrm>
                  <a:off x="-110975" y="3110750"/>
                  <a:ext cx="1204050" cy="1322150"/>
                </a:xfrm>
                <a:custGeom>
                  <a:avLst/>
                  <a:gdLst/>
                  <a:ahLst/>
                  <a:cxnLst/>
                  <a:rect l="l" t="t" r="r" b="b"/>
                  <a:pathLst>
                    <a:path w="48162" h="52886" extrusionOk="0">
                      <a:moveTo>
                        <a:pt x="33422" y="0"/>
                      </a:moveTo>
                      <a:cubicBezTo>
                        <a:pt x="30397" y="0"/>
                        <a:pt x="27767" y="1990"/>
                        <a:pt x="25108" y="3499"/>
                      </a:cubicBezTo>
                      <a:cubicBezTo>
                        <a:pt x="20360" y="6215"/>
                        <a:pt x="15613" y="8909"/>
                        <a:pt x="10865" y="11625"/>
                      </a:cubicBezTo>
                      <a:cubicBezTo>
                        <a:pt x="7898" y="13131"/>
                        <a:pt x="6254" y="15186"/>
                        <a:pt x="6893" y="18381"/>
                      </a:cubicBezTo>
                      <a:cubicBezTo>
                        <a:pt x="6734" y="19226"/>
                        <a:pt x="6003" y="19819"/>
                        <a:pt x="5341" y="20413"/>
                      </a:cubicBezTo>
                      <a:cubicBezTo>
                        <a:pt x="1461" y="23654"/>
                        <a:pt x="0" y="28721"/>
                        <a:pt x="3241" y="32601"/>
                      </a:cubicBezTo>
                      <a:cubicBezTo>
                        <a:pt x="3903" y="34268"/>
                        <a:pt x="3241" y="36139"/>
                        <a:pt x="3333" y="37942"/>
                      </a:cubicBezTo>
                      <a:cubicBezTo>
                        <a:pt x="3880" y="42690"/>
                        <a:pt x="7007" y="43352"/>
                        <a:pt x="10568" y="44219"/>
                      </a:cubicBezTo>
                      <a:cubicBezTo>
                        <a:pt x="11618" y="44493"/>
                        <a:pt x="12554" y="45064"/>
                        <a:pt x="13262" y="45886"/>
                      </a:cubicBezTo>
                      <a:cubicBezTo>
                        <a:pt x="15839" y="48853"/>
                        <a:pt x="17183" y="51593"/>
                        <a:pt x="22149" y="51593"/>
                      </a:cubicBezTo>
                      <a:cubicBezTo>
                        <a:pt x="22417" y="51593"/>
                        <a:pt x="22695" y="51585"/>
                        <a:pt x="22985" y="51569"/>
                      </a:cubicBezTo>
                      <a:cubicBezTo>
                        <a:pt x="23258" y="51517"/>
                        <a:pt x="23519" y="51494"/>
                        <a:pt x="23772" y="51494"/>
                      </a:cubicBezTo>
                      <a:cubicBezTo>
                        <a:pt x="25732" y="51494"/>
                        <a:pt x="27155" y="52885"/>
                        <a:pt x="29052" y="52885"/>
                      </a:cubicBezTo>
                      <a:cubicBezTo>
                        <a:pt x="29694" y="52885"/>
                        <a:pt x="30390" y="52726"/>
                        <a:pt x="31179" y="52299"/>
                      </a:cubicBezTo>
                      <a:cubicBezTo>
                        <a:pt x="38461" y="48990"/>
                        <a:pt x="38575" y="39860"/>
                        <a:pt x="39602" y="32989"/>
                      </a:cubicBezTo>
                      <a:cubicBezTo>
                        <a:pt x="41588" y="22627"/>
                        <a:pt x="48161" y="6832"/>
                        <a:pt x="35973" y="486"/>
                      </a:cubicBezTo>
                      <a:cubicBezTo>
                        <a:pt x="35088" y="146"/>
                        <a:pt x="34241" y="0"/>
                        <a:pt x="3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p53">
                  <a:extLst>
                    <a:ext uri="{FF2B5EF4-FFF2-40B4-BE49-F238E27FC236}">
                      <a16:creationId xmlns:a16="http://schemas.microsoft.com/office/drawing/2014/main" id="{C11676C8-384B-DB95-3444-CEB26B484A7F}"/>
                    </a:ext>
                  </a:extLst>
                </p:cNvPr>
                <p:cNvSpPr/>
                <p:nvPr/>
              </p:nvSpPr>
              <p:spPr>
                <a:xfrm>
                  <a:off x="740400" y="3112450"/>
                  <a:ext cx="1083650" cy="1321825"/>
                </a:xfrm>
                <a:custGeom>
                  <a:avLst/>
                  <a:gdLst/>
                  <a:ahLst/>
                  <a:cxnLst/>
                  <a:rect l="l" t="t" r="r" b="b"/>
                  <a:pathLst>
                    <a:path w="43346" h="52873" extrusionOk="0">
                      <a:moveTo>
                        <a:pt x="10106" y="1"/>
                      </a:moveTo>
                      <a:cubicBezTo>
                        <a:pt x="9288" y="1"/>
                        <a:pt x="8440" y="146"/>
                        <a:pt x="7556" y="487"/>
                      </a:cubicBezTo>
                      <a:cubicBezTo>
                        <a:pt x="5410" y="1286"/>
                        <a:pt x="3721" y="3020"/>
                        <a:pt x="2557" y="4960"/>
                      </a:cubicBezTo>
                      <a:cubicBezTo>
                        <a:pt x="115" y="9137"/>
                        <a:pt x="0" y="14227"/>
                        <a:pt x="777" y="18952"/>
                      </a:cubicBezTo>
                      <a:cubicBezTo>
                        <a:pt x="1553" y="23700"/>
                        <a:pt x="3150" y="28265"/>
                        <a:pt x="3926" y="32990"/>
                      </a:cubicBezTo>
                      <a:cubicBezTo>
                        <a:pt x="4543" y="36619"/>
                        <a:pt x="4680" y="40340"/>
                        <a:pt x="5707" y="43877"/>
                      </a:cubicBezTo>
                      <a:cubicBezTo>
                        <a:pt x="6757" y="47415"/>
                        <a:pt x="8925" y="50862"/>
                        <a:pt x="12349" y="52323"/>
                      </a:cubicBezTo>
                      <a:cubicBezTo>
                        <a:pt x="13148" y="52656"/>
                        <a:pt x="14025" y="52872"/>
                        <a:pt x="14885" y="52872"/>
                      </a:cubicBezTo>
                      <a:cubicBezTo>
                        <a:pt x="15498" y="52872"/>
                        <a:pt x="16102" y="52762"/>
                        <a:pt x="16663" y="52505"/>
                      </a:cubicBezTo>
                      <a:cubicBezTo>
                        <a:pt x="17325" y="52209"/>
                        <a:pt x="17918" y="51707"/>
                        <a:pt x="18626" y="51547"/>
                      </a:cubicBezTo>
                      <a:cubicBezTo>
                        <a:pt x="18844" y="51492"/>
                        <a:pt x="19061" y="51472"/>
                        <a:pt x="19279" y="51472"/>
                      </a:cubicBezTo>
                      <a:cubicBezTo>
                        <a:pt x="19700" y="51472"/>
                        <a:pt x="20122" y="51547"/>
                        <a:pt x="20543" y="51592"/>
                      </a:cubicBezTo>
                      <a:cubicBezTo>
                        <a:pt x="20797" y="51614"/>
                        <a:pt x="21052" y="51625"/>
                        <a:pt x="21307" y="51625"/>
                      </a:cubicBezTo>
                      <a:cubicBezTo>
                        <a:pt x="24230" y="51625"/>
                        <a:pt x="27126" y="50201"/>
                        <a:pt x="28806" y="47849"/>
                      </a:cubicBezTo>
                      <a:cubicBezTo>
                        <a:pt x="29628" y="46708"/>
                        <a:pt x="30221" y="45338"/>
                        <a:pt x="31431" y="44631"/>
                      </a:cubicBezTo>
                      <a:cubicBezTo>
                        <a:pt x="32572" y="43992"/>
                        <a:pt x="33965" y="44060"/>
                        <a:pt x="35243" y="43763"/>
                      </a:cubicBezTo>
                      <a:cubicBezTo>
                        <a:pt x="37913" y="43147"/>
                        <a:pt x="40036" y="40659"/>
                        <a:pt x="40196" y="37943"/>
                      </a:cubicBezTo>
                      <a:cubicBezTo>
                        <a:pt x="40287" y="36163"/>
                        <a:pt x="39625" y="34268"/>
                        <a:pt x="40287" y="32602"/>
                      </a:cubicBezTo>
                      <a:cubicBezTo>
                        <a:pt x="40584" y="31871"/>
                        <a:pt x="41132" y="31255"/>
                        <a:pt x="41497" y="30547"/>
                      </a:cubicBezTo>
                      <a:cubicBezTo>
                        <a:pt x="43346" y="27147"/>
                        <a:pt x="41086" y="22970"/>
                        <a:pt x="38187" y="20413"/>
                      </a:cubicBezTo>
                      <a:cubicBezTo>
                        <a:pt x="37525" y="19842"/>
                        <a:pt x="36795" y="19226"/>
                        <a:pt x="36635" y="18382"/>
                      </a:cubicBezTo>
                      <a:cubicBezTo>
                        <a:pt x="36521" y="17765"/>
                        <a:pt x="36749" y="17149"/>
                        <a:pt x="36749" y="16510"/>
                      </a:cubicBezTo>
                      <a:cubicBezTo>
                        <a:pt x="36840" y="14296"/>
                        <a:pt x="34626" y="12744"/>
                        <a:pt x="32663" y="11625"/>
                      </a:cubicBezTo>
                      <a:cubicBezTo>
                        <a:pt x="27916" y="8932"/>
                        <a:pt x="23168" y="6216"/>
                        <a:pt x="18420" y="3500"/>
                      </a:cubicBezTo>
                      <a:cubicBezTo>
                        <a:pt x="15762" y="1991"/>
                        <a:pt x="13131" y="1"/>
                        <a:pt x="10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5;p53">
                  <a:extLst>
                    <a:ext uri="{FF2B5EF4-FFF2-40B4-BE49-F238E27FC236}">
                      <a16:creationId xmlns:a16="http://schemas.microsoft.com/office/drawing/2014/main" id="{5983C070-0AD3-EA36-9B85-3922AA620F60}"/>
                    </a:ext>
                  </a:extLst>
                </p:cNvPr>
                <p:cNvSpPr/>
                <p:nvPr/>
              </p:nvSpPr>
              <p:spPr>
                <a:xfrm>
                  <a:off x="688475" y="4177425"/>
                  <a:ext cx="293900" cy="302050"/>
                </a:xfrm>
                <a:custGeom>
                  <a:avLst/>
                  <a:gdLst/>
                  <a:ahLst/>
                  <a:cxnLst/>
                  <a:rect l="l" t="t" r="r" b="b"/>
                  <a:pathLst>
                    <a:path w="11756" h="12082" extrusionOk="0">
                      <a:moveTo>
                        <a:pt x="1142" y="0"/>
                      </a:moveTo>
                      <a:cubicBezTo>
                        <a:pt x="731" y="3424"/>
                        <a:pt x="388" y="6871"/>
                        <a:pt x="0" y="10317"/>
                      </a:cubicBezTo>
                      <a:cubicBezTo>
                        <a:pt x="888" y="11582"/>
                        <a:pt x="2614" y="12081"/>
                        <a:pt x="4472" y="12081"/>
                      </a:cubicBezTo>
                      <a:cubicBezTo>
                        <a:pt x="6772" y="12081"/>
                        <a:pt x="9274" y="11317"/>
                        <a:pt x="10637" y="10294"/>
                      </a:cubicBezTo>
                      <a:cubicBezTo>
                        <a:pt x="11162" y="9952"/>
                        <a:pt x="11299" y="9336"/>
                        <a:pt x="11208" y="8719"/>
                      </a:cubicBezTo>
                      <a:cubicBezTo>
                        <a:pt x="11025" y="5935"/>
                        <a:pt x="11208" y="3104"/>
                        <a:pt x="11755" y="365"/>
                      </a:cubicBezTo>
                      <a:lnTo>
                        <a:pt x="11755" y="365"/>
                      </a:lnTo>
                      <a:cubicBezTo>
                        <a:pt x="10319" y="668"/>
                        <a:pt x="8774" y="821"/>
                        <a:pt x="7218" y="821"/>
                      </a:cubicBezTo>
                      <a:cubicBezTo>
                        <a:pt x="5137" y="821"/>
                        <a:pt x="3035" y="549"/>
                        <a:pt x="114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6;p53">
                  <a:extLst>
                    <a:ext uri="{FF2B5EF4-FFF2-40B4-BE49-F238E27FC236}">
                      <a16:creationId xmlns:a16="http://schemas.microsoft.com/office/drawing/2014/main" id="{0602E321-AA49-E525-A027-6B64B1FB9052}"/>
                    </a:ext>
                  </a:extLst>
                </p:cNvPr>
                <p:cNvSpPr/>
                <p:nvPr/>
              </p:nvSpPr>
              <p:spPr>
                <a:xfrm>
                  <a:off x="763225" y="4188825"/>
                  <a:ext cx="218575" cy="123850"/>
                </a:xfrm>
                <a:custGeom>
                  <a:avLst/>
                  <a:gdLst/>
                  <a:ahLst/>
                  <a:cxnLst/>
                  <a:rect l="l" t="t" r="r" b="b"/>
                  <a:pathLst>
                    <a:path w="8743" h="4954" extrusionOk="0">
                      <a:moveTo>
                        <a:pt x="137" y="1"/>
                      </a:moveTo>
                      <a:cubicBezTo>
                        <a:pt x="0" y="1279"/>
                        <a:pt x="2488" y="2603"/>
                        <a:pt x="3287" y="3082"/>
                      </a:cubicBezTo>
                      <a:cubicBezTo>
                        <a:pt x="4794" y="3995"/>
                        <a:pt x="6460" y="4634"/>
                        <a:pt x="8172" y="4954"/>
                      </a:cubicBezTo>
                      <a:cubicBezTo>
                        <a:pt x="8240" y="3288"/>
                        <a:pt x="8423" y="1644"/>
                        <a:pt x="8743" y="1"/>
                      </a:cubicBezTo>
                      <a:lnTo>
                        <a:pt x="8743" y="1"/>
                      </a:lnTo>
                      <a:cubicBezTo>
                        <a:pt x="7852" y="206"/>
                        <a:pt x="6917" y="297"/>
                        <a:pt x="5981" y="297"/>
                      </a:cubicBezTo>
                      <a:cubicBezTo>
                        <a:pt x="5400" y="345"/>
                        <a:pt x="4814" y="369"/>
                        <a:pt x="4226" y="369"/>
                      </a:cubicBezTo>
                      <a:cubicBezTo>
                        <a:pt x="2849" y="369"/>
                        <a:pt x="1465" y="241"/>
                        <a:pt x="137"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7;p53">
                  <a:extLst>
                    <a:ext uri="{FF2B5EF4-FFF2-40B4-BE49-F238E27FC236}">
                      <a16:creationId xmlns:a16="http://schemas.microsoft.com/office/drawing/2014/main" id="{E73F09BE-3E31-403E-C1F8-CDFE0C31F9B5}"/>
                    </a:ext>
                  </a:extLst>
                </p:cNvPr>
                <p:cNvSpPr/>
                <p:nvPr/>
              </p:nvSpPr>
              <p:spPr>
                <a:xfrm>
                  <a:off x="273050" y="3667550"/>
                  <a:ext cx="236275" cy="228800"/>
                </a:xfrm>
                <a:custGeom>
                  <a:avLst/>
                  <a:gdLst/>
                  <a:ahLst/>
                  <a:cxnLst/>
                  <a:rect l="l" t="t" r="r" b="b"/>
                  <a:pathLst>
                    <a:path w="9451" h="9152" extrusionOk="0">
                      <a:moveTo>
                        <a:pt x="4689" y="0"/>
                      </a:moveTo>
                      <a:cubicBezTo>
                        <a:pt x="2301" y="0"/>
                        <a:pt x="313" y="1859"/>
                        <a:pt x="160" y="4281"/>
                      </a:cubicBezTo>
                      <a:cubicBezTo>
                        <a:pt x="1" y="6791"/>
                        <a:pt x="1918" y="8983"/>
                        <a:pt x="4429" y="9142"/>
                      </a:cubicBezTo>
                      <a:cubicBezTo>
                        <a:pt x="4527" y="9149"/>
                        <a:pt x="4626" y="9152"/>
                        <a:pt x="4723" y="9152"/>
                      </a:cubicBezTo>
                      <a:cubicBezTo>
                        <a:pt x="7128" y="9152"/>
                        <a:pt x="9137" y="7287"/>
                        <a:pt x="9290" y="4874"/>
                      </a:cubicBezTo>
                      <a:cubicBezTo>
                        <a:pt x="9450" y="2340"/>
                        <a:pt x="7533" y="172"/>
                        <a:pt x="5022" y="12"/>
                      </a:cubicBezTo>
                      <a:cubicBezTo>
                        <a:pt x="4910" y="4"/>
                        <a:pt x="4799" y="0"/>
                        <a:pt x="4689"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828;p53">
                  <a:extLst>
                    <a:ext uri="{FF2B5EF4-FFF2-40B4-BE49-F238E27FC236}">
                      <a16:creationId xmlns:a16="http://schemas.microsoft.com/office/drawing/2014/main" id="{2B98DF43-7BAA-0C02-B1A7-DF07595BA86E}"/>
                    </a:ext>
                  </a:extLst>
                </p:cNvPr>
                <p:cNvSpPr/>
                <p:nvPr/>
              </p:nvSpPr>
              <p:spPr>
                <a:xfrm>
                  <a:off x="386600" y="3129850"/>
                  <a:ext cx="911900" cy="1100250"/>
                </a:xfrm>
                <a:custGeom>
                  <a:avLst/>
                  <a:gdLst/>
                  <a:ahLst/>
                  <a:cxnLst/>
                  <a:rect l="l" t="t" r="r" b="b"/>
                  <a:pathLst>
                    <a:path w="36476" h="44010" extrusionOk="0">
                      <a:moveTo>
                        <a:pt x="19312" y="1"/>
                      </a:moveTo>
                      <a:cubicBezTo>
                        <a:pt x="15354" y="1"/>
                        <a:pt x="11473" y="1114"/>
                        <a:pt x="8286" y="3374"/>
                      </a:cubicBezTo>
                      <a:cubicBezTo>
                        <a:pt x="4086" y="6341"/>
                        <a:pt x="1" y="11934"/>
                        <a:pt x="457" y="22319"/>
                      </a:cubicBezTo>
                      <a:cubicBezTo>
                        <a:pt x="1393" y="43113"/>
                        <a:pt x="9131" y="42200"/>
                        <a:pt x="15522" y="43592"/>
                      </a:cubicBezTo>
                      <a:cubicBezTo>
                        <a:pt x="16815" y="43874"/>
                        <a:pt x="18166" y="44010"/>
                        <a:pt x="19525" y="44010"/>
                      </a:cubicBezTo>
                      <a:cubicBezTo>
                        <a:pt x="24881" y="44010"/>
                        <a:pt x="30357" y="41897"/>
                        <a:pt x="32869" y="38274"/>
                      </a:cubicBezTo>
                      <a:cubicBezTo>
                        <a:pt x="36042" y="33709"/>
                        <a:pt x="36476" y="15243"/>
                        <a:pt x="36476" y="15243"/>
                      </a:cubicBezTo>
                      <a:cubicBezTo>
                        <a:pt x="36476" y="15243"/>
                        <a:pt x="36339" y="3351"/>
                        <a:pt x="24104" y="544"/>
                      </a:cubicBezTo>
                      <a:cubicBezTo>
                        <a:pt x="22522" y="183"/>
                        <a:pt x="20910" y="1"/>
                        <a:pt x="19312" y="1"/>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9;p53">
                  <a:extLst>
                    <a:ext uri="{FF2B5EF4-FFF2-40B4-BE49-F238E27FC236}">
                      <a16:creationId xmlns:a16="http://schemas.microsoft.com/office/drawing/2014/main" id="{28EF1EAF-8F52-666C-4F62-5509961372BA}"/>
                    </a:ext>
                  </a:extLst>
                </p:cNvPr>
                <p:cNvSpPr/>
                <p:nvPr/>
              </p:nvSpPr>
              <p:spPr>
                <a:xfrm>
                  <a:off x="651950" y="3548975"/>
                  <a:ext cx="150100" cy="63550"/>
                </a:xfrm>
                <a:custGeom>
                  <a:avLst/>
                  <a:gdLst/>
                  <a:ahLst/>
                  <a:cxnLst/>
                  <a:rect l="l" t="t" r="r" b="b"/>
                  <a:pathLst>
                    <a:path w="6004" h="2542" extrusionOk="0">
                      <a:moveTo>
                        <a:pt x="4182" y="1"/>
                      </a:moveTo>
                      <a:cubicBezTo>
                        <a:pt x="3540" y="1"/>
                        <a:pt x="2900" y="122"/>
                        <a:pt x="2306" y="373"/>
                      </a:cubicBezTo>
                      <a:cubicBezTo>
                        <a:pt x="1507" y="692"/>
                        <a:pt x="23" y="1605"/>
                        <a:pt x="1" y="2541"/>
                      </a:cubicBezTo>
                      <a:cubicBezTo>
                        <a:pt x="571" y="2381"/>
                        <a:pt x="1119" y="1902"/>
                        <a:pt x="1667" y="1628"/>
                      </a:cubicBezTo>
                      <a:cubicBezTo>
                        <a:pt x="2567" y="1159"/>
                        <a:pt x="3567" y="924"/>
                        <a:pt x="4582" y="924"/>
                      </a:cubicBezTo>
                      <a:cubicBezTo>
                        <a:pt x="4751" y="924"/>
                        <a:pt x="4921" y="930"/>
                        <a:pt x="5091" y="943"/>
                      </a:cubicBezTo>
                      <a:cubicBezTo>
                        <a:pt x="5172" y="954"/>
                        <a:pt x="5263" y="964"/>
                        <a:pt x="5355" y="964"/>
                      </a:cubicBezTo>
                      <a:cubicBezTo>
                        <a:pt x="5468" y="964"/>
                        <a:pt x="5583" y="948"/>
                        <a:pt x="5684" y="898"/>
                      </a:cubicBezTo>
                      <a:cubicBezTo>
                        <a:pt x="5867" y="829"/>
                        <a:pt x="6004" y="601"/>
                        <a:pt x="5912" y="418"/>
                      </a:cubicBezTo>
                      <a:cubicBezTo>
                        <a:pt x="5844" y="304"/>
                        <a:pt x="5707" y="236"/>
                        <a:pt x="5570" y="190"/>
                      </a:cubicBezTo>
                      <a:cubicBezTo>
                        <a:pt x="5118" y="65"/>
                        <a:pt x="4649"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0;p53">
                  <a:extLst>
                    <a:ext uri="{FF2B5EF4-FFF2-40B4-BE49-F238E27FC236}">
                      <a16:creationId xmlns:a16="http://schemas.microsoft.com/office/drawing/2014/main" id="{8826781A-1888-4F2C-6737-5334C6100AC3}"/>
                    </a:ext>
                  </a:extLst>
                </p:cNvPr>
                <p:cNvSpPr/>
                <p:nvPr/>
              </p:nvSpPr>
              <p:spPr>
                <a:xfrm>
                  <a:off x="613725" y="3738850"/>
                  <a:ext cx="218000" cy="158750"/>
                </a:xfrm>
                <a:custGeom>
                  <a:avLst/>
                  <a:gdLst/>
                  <a:ahLst/>
                  <a:cxnLst/>
                  <a:rect l="l" t="t" r="r" b="b"/>
                  <a:pathLst>
                    <a:path w="8720" h="6350" extrusionOk="0">
                      <a:moveTo>
                        <a:pt x="4176" y="0"/>
                      </a:moveTo>
                      <a:cubicBezTo>
                        <a:pt x="1999" y="0"/>
                        <a:pt x="222" y="1253"/>
                        <a:pt x="114" y="2912"/>
                      </a:cubicBezTo>
                      <a:cubicBezTo>
                        <a:pt x="0" y="4647"/>
                        <a:pt x="1803" y="6199"/>
                        <a:pt x="4154" y="6336"/>
                      </a:cubicBezTo>
                      <a:cubicBezTo>
                        <a:pt x="4286" y="6345"/>
                        <a:pt x="4416" y="6349"/>
                        <a:pt x="4544" y="6349"/>
                      </a:cubicBezTo>
                      <a:cubicBezTo>
                        <a:pt x="6721" y="6349"/>
                        <a:pt x="8498" y="5098"/>
                        <a:pt x="8605" y="3460"/>
                      </a:cubicBezTo>
                      <a:cubicBezTo>
                        <a:pt x="8719" y="1703"/>
                        <a:pt x="6916" y="150"/>
                        <a:pt x="4565" y="13"/>
                      </a:cubicBezTo>
                      <a:cubicBezTo>
                        <a:pt x="4434" y="5"/>
                        <a:pt x="4304" y="0"/>
                        <a:pt x="4176" y="0"/>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831;p53">
                  <a:extLst>
                    <a:ext uri="{FF2B5EF4-FFF2-40B4-BE49-F238E27FC236}">
                      <a16:creationId xmlns:a16="http://schemas.microsoft.com/office/drawing/2014/main" id="{C45C7188-0AE9-9C56-8180-40EA8D52B005}"/>
                    </a:ext>
                  </a:extLst>
                </p:cNvPr>
                <p:cNvSpPr/>
                <p:nvPr/>
              </p:nvSpPr>
              <p:spPr>
                <a:xfrm>
                  <a:off x="1033700" y="3765650"/>
                  <a:ext cx="218000" cy="159250"/>
                </a:xfrm>
                <a:custGeom>
                  <a:avLst/>
                  <a:gdLst/>
                  <a:ahLst/>
                  <a:cxnLst/>
                  <a:rect l="l" t="t" r="r" b="b"/>
                  <a:pathLst>
                    <a:path w="8720" h="6370" extrusionOk="0">
                      <a:moveTo>
                        <a:pt x="4176" y="1"/>
                      </a:moveTo>
                      <a:cubicBezTo>
                        <a:pt x="1999" y="1"/>
                        <a:pt x="223" y="1253"/>
                        <a:pt x="115" y="2913"/>
                      </a:cubicBezTo>
                      <a:cubicBezTo>
                        <a:pt x="1" y="4671"/>
                        <a:pt x="1827" y="6200"/>
                        <a:pt x="4155" y="6360"/>
                      </a:cubicBezTo>
                      <a:cubicBezTo>
                        <a:pt x="4271" y="6366"/>
                        <a:pt x="4385" y="6370"/>
                        <a:pt x="4499" y="6370"/>
                      </a:cubicBezTo>
                      <a:cubicBezTo>
                        <a:pt x="6699" y="6370"/>
                        <a:pt x="8520" y="5132"/>
                        <a:pt x="8629" y="3461"/>
                      </a:cubicBezTo>
                      <a:cubicBezTo>
                        <a:pt x="8720" y="1703"/>
                        <a:pt x="6917" y="174"/>
                        <a:pt x="4566" y="14"/>
                      </a:cubicBezTo>
                      <a:cubicBezTo>
                        <a:pt x="4435" y="5"/>
                        <a:pt x="4305" y="1"/>
                        <a:pt x="4176" y="1"/>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2;p53">
                  <a:extLst>
                    <a:ext uri="{FF2B5EF4-FFF2-40B4-BE49-F238E27FC236}">
                      <a16:creationId xmlns:a16="http://schemas.microsoft.com/office/drawing/2014/main" id="{80D53368-516D-44C5-1DC9-F97C8CB7B414}"/>
                    </a:ext>
                  </a:extLst>
                </p:cNvPr>
                <p:cNvSpPr/>
                <p:nvPr/>
              </p:nvSpPr>
              <p:spPr>
                <a:xfrm>
                  <a:off x="685050" y="3632175"/>
                  <a:ext cx="156375" cy="98650"/>
                </a:xfrm>
                <a:custGeom>
                  <a:avLst/>
                  <a:gdLst/>
                  <a:ahLst/>
                  <a:cxnLst/>
                  <a:rect l="l" t="t" r="r" b="b"/>
                  <a:pathLst>
                    <a:path w="6255" h="3946" extrusionOk="0">
                      <a:moveTo>
                        <a:pt x="2936" y="1"/>
                      </a:moveTo>
                      <a:cubicBezTo>
                        <a:pt x="1393" y="1"/>
                        <a:pt x="133" y="746"/>
                        <a:pt x="69" y="1770"/>
                      </a:cubicBezTo>
                      <a:cubicBezTo>
                        <a:pt x="0" y="2865"/>
                        <a:pt x="1324" y="3824"/>
                        <a:pt x="3013" y="3938"/>
                      </a:cubicBezTo>
                      <a:cubicBezTo>
                        <a:pt x="3104" y="3943"/>
                        <a:pt x="3193" y="3945"/>
                        <a:pt x="3282" y="3945"/>
                      </a:cubicBezTo>
                      <a:cubicBezTo>
                        <a:pt x="4850" y="3945"/>
                        <a:pt x="6121" y="3195"/>
                        <a:pt x="6186" y="2158"/>
                      </a:cubicBezTo>
                      <a:cubicBezTo>
                        <a:pt x="6255" y="1085"/>
                        <a:pt x="4953" y="103"/>
                        <a:pt x="3264" y="12"/>
                      </a:cubicBezTo>
                      <a:cubicBezTo>
                        <a:pt x="3154" y="5"/>
                        <a:pt x="3044"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3;p53">
                  <a:extLst>
                    <a:ext uri="{FF2B5EF4-FFF2-40B4-BE49-F238E27FC236}">
                      <a16:creationId xmlns:a16="http://schemas.microsoft.com/office/drawing/2014/main" id="{B14BB6C2-2C43-9785-7E6C-88911567C831}"/>
                    </a:ext>
                  </a:extLst>
                </p:cNvPr>
                <p:cNvSpPr/>
                <p:nvPr/>
              </p:nvSpPr>
              <p:spPr>
                <a:xfrm>
                  <a:off x="685050" y="3629600"/>
                  <a:ext cx="156375" cy="103325"/>
                </a:xfrm>
                <a:custGeom>
                  <a:avLst/>
                  <a:gdLst/>
                  <a:ahLst/>
                  <a:cxnLst/>
                  <a:rect l="l" t="t" r="r" b="b"/>
                  <a:pathLst>
                    <a:path w="6255" h="4133" fill="none" extrusionOk="0">
                      <a:moveTo>
                        <a:pt x="6186" y="2261"/>
                      </a:moveTo>
                      <a:cubicBezTo>
                        <a:pt x="6118" y="3356"/>
                        <a:pt x="4702" y="4132"/>
                        <a:pt x="3013" y="4041"/>
                      </a:cubicBezTo>
                      <a:cubicBezTo>
                        <a:pt x="1324" y="3927"/>
                        <a:pt x="0" y="2968"/>
                        <a:pt x="69" y="1873"/>
                      </a:cubicBezTo>
                      <a:cubicBezTo>
                        <a:pt x="137" y="777"/>
                        <a:pt x="1575" y="1"/>
                        <a:pt x="3264" y="115"/>
                      </a:cubicBezTo>
                      <a:cubicBezTo>
                        <a:pt x="4953" y="206"/>
                        <a:pt x="6255" y="1188"/>
                        <a:pt x="6186" y="2261"/>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4;p53">
                  <a:extLst>
                    <a:ext uri="{FF2B5EF4-FFF2-40B4-BE49-F238E27FC236}">
                      <a16:creationId xmlns:a16="http://schemas.microsoft.com/office/drawing/2014/main" id="{84EF1029-2240-20A5-AA6A-CEFB15943C45}"/>
                    </a:ext>
                  </a:extLst>
                </p:cNvPr>
                <p:cNvSpPr/>
                <p:nvPr/>
              </p:nvSpPr>
              <p:spPr>
                <a:xfrm>
                  <a:off x="682775" y="3627700"/>
                  <a:ext cx="158075" cy="59000"/>
                </a:xfrm>
                <a:custGeom>
                  <a:avLst/>
                  <a:gdLst/>
                  <a:ahLst/>
                  <a:cxnLst/>
                  <a:rect l="l" t="t" r="r" b="b"/>
                  <a:pathLst>
                    <a:path w="6323" h="2360" extrusionOk="0">
                      <a:moveTo>
                        <a:pt x="3073" y="1"/>
                      </a:moveTo>
                      <a:cubicBezTo>
                        <a:pt x="2330" y="1"/>
                        <a:pt x="1620" y="161"/>
                        <a:pt x="1073" y="465"/>
                      </a:cubicBezTo>
                      <a:cubicBezTo>
                        <a:pt x="411" y="830"/>
                        <a:pt x="46" y="1355"/>
                        <a:pt x="0" y="1949"/>
                      </a:cubicBezTo>
                      <a:cubicBezTo>
                        <a:pt x="0" y="2040"/>
                        <a:pt x="69" y="2108"/>
                        <a:pt x="160" y="2108"/>
                      </a:cubicBezTo>
                      <a:cubicBezTo>
                        <a:pt x="172" y="2111"/>
                        <a:pt x="183" y="2113"/>
                        <a:pt x="195" y="2113"/>
                      </a:cubicBezTo>
                      <a:cubicBezTo>
                        <a:pt x="273" y="2113"/>
                        <a:pt x="342" y="2048"/>
                        <a:pt x="342" y="1949"/>
                      </a:cubicBezTo>
                      <a:cubicBezTo>
                        <a:pt x="365" y="1492"/>
                        <a:pt x="685" y="1081"/>
                        <a:pt x="1233" y="762"/>
                      </a:cubicBezTo>
                      <a:cubicBezTo>
                        <a:pt x="1732" y="482"/>
                        <a:pt x="2371" y="342"/>
                        <a:pt x="3043" y="342"/>
                      </a:cubicBezTo>
                      <a:cubicBezTo>
                        <a:pt x="3139" y="342"/>
                        <a:pt x="3236" y="345"/>
                        <a:pt x="3333" y="351"/>
                      </a:cubicBezTo>
                      <a:cubicBezTo>
                        <a:pt x="4908" y="442"/>
                        <a:pt x="5980" y="1195"/>
                        <a:pt x="5912" y="2177"/>
                      </a:cubicBezTo>
                      <a:cubicBezTo>
                        <a:pt x="5912" y="2268"/>
                        <a:pt x="5980" y="2360"/>
                        <a:pt x="6072" y="2360"/>
                      </a:cubicBezTo>
                      <a:cubicBezTo>
                        <a:pt x="6163" y="2360"/>
                        <a:pt x="6231" y="2291"/>
                        <a:pt x="6254" y="2200"/>
                      </a:cubicBezTo>
                      <a:cubicBezTo>
                        <a:pt x="6323" y="1013"/>
                        <a:pt x="5159" y="123"/>
                        <a:pt x="3355" y="9"/>
                      </a:cubicBezTo>
                      <a:cubicBezTo>
                        <a:pt x="3261" y="3"/>
                        <a:pt x="3167" y="1"/>
                        <a:pt x="3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5;p53">
                  <a:extLst>
                    <a:ext uri="{FF2B5EF4-FFF2-40B4-BE49-F238E27FC236}">
                      <a16:creationId xmlns:a16="http://schemas.microsoft.com/office/drawing/2014/main" id="{4C8BA64F-B179-83AA-48EA-4CC52512FCD5}"/>
                    </a:ext>
                  </a:extLst>
                </p:cNvPr>
                <p:cNvSpPr/>
                <p:nvPr/>
              </p:nvSpPr>
              <p:spPr>
                <a:xfrm>
                  <a:off x="738675" y="3632475"/>
                  <a:ext cx="102750" cy="98175"/>
                </a:xfrm>
                <a:custGeom>
                  <a:avLst/>
                  <a:gdLst/>
                  <a:ahLst/>
                  <a:cxnLst/>
                  <a:rect l="l" t="t" r="r" b="b"/>
                  <a:pathLst>
                    <a:path w="4110" h="3927" extrusionOk="0">
                      <a:moveTo>
                        <a:pt x="1165" y="0"/>
                      </a:moveTo>
                      <a:cubicBezTo>
                        <a:pt x="480" y="342"/>
                        <a:pt x="1" y="1073"/>
                        <a:pt x="1" y="1895"/>
                      </a:cubicBezTo>
                      <a:cubicBezTo>
                        <a:pt x="1" y="2830"/>
                        <a:pt x="617" y="3629"/>
                        <a:pt x="1462" y="3926"/>
                      </a:cubicBezTo>
                      <a:cubicBezTo>
                        <a:pt x="2877" y="3835"/>
                        <a:pt x="3973" y="3104"/>
                        <a:pt x="4041" y="2146"/>
                      </a:cubicBezTo>
                      <a:cubicBezTo>
                        <a:pt x="4110" y="1073"/>
                        <a:pt x="2831" y="114"/>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6;p53">
                  <a:extLst>
                    <a:ext uri="{FF2B5EF4-FFF2-40B4-BE49-F238E27FC236}">
                      <a16:creationId xmlns:a16="http://schemas.microsoft.com/office/drawing/2014/main" id="{A93188E0-6018-B193-2758-66A30ABE441E}"/>
                    </a:ext>
                  </a:extLst>
                </p:cNvPr>
                <p:cNvSpPr/>
                <p:nvPr/>
              </p:nvSpPr>
              <p:spPr>
                <a:xfrm>
                  <a:off x="1009175" y="3649400"/>
                  <a:ext cx="155800" cy="99100"/>
                </a:xfrm>
                <a:custGeom>
                  <a:avLst/>
                  <a:gdLst/>
                  <a:ahLst/>
                  <a:cxnLst/>
                  <a:rect l="l" t="t" r="r" b="b"/>
                  <a:pathLst>
                    <a:path w="6232" h="3964" extrusionOk="0">
                      <a:moveTo>
                        <a:pt x="2973" y="1"/>
                      </a:moveTo>
                      <a:cubicBezTo>
                        <a:pt x="1405" y="1"/>
                        <a:pt x="133" y="751"/>
                        <a:pt x="69" y="1788"/>
                      </a:cubicBezTo>
                      <a:cubicBezTo>
                        <a:pt x="0" y="2861"/>
                        <a:pt x="1301" y="3843"/>
                        <a:pt x="2990" y="3957"/>
                      </a:cubicBezTo>
                      <a:cubicBezTo>
                        <a:pt x="3081" y="3962"/>
                        <a:pt x="3170" y="3964"/>
                        <a:pt x="3259" y="3964"/>
                      </a:cubicBezTo>
                      <a:cubicBezTo>
                        <a:pt x="4827" y="3964"/>
                        <a:pt x="6098" y="3213"/>
                        <a:pt x="6163" y="2176"/>
                      </a:cubicBezTo>
                      <a:cubicBezTo>
                        <a:pt x="6231" y="1103"/>
                        <a:pt x="4930" y="122"/>
                        <a:pt x="3241" y="8"/>
                      </a:cubicBezTo>
                      <a:cubicBezTo>
                        <a:pt x="3151" y="3"/>
                        <a:pt x="3061" y="1"/>
                        <a:pt x="2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p53">
                  <a:extLst>
                    <a:ext uri="{FF2B5EF4-FFF2-40B4-BE49-F238E27FC236}">
                      <a16:creationId xmlns:a16="http://schemas.microsoft.com/office/drawing/2014/main" id="{32219F76-B21F-B2B2-ADB9-74FB89CADD59}"/>
                    </a:ext>
                  </a:extLst>
                </p:cNvPr>
                <p:cNvSpPr/>
                <p:nvPr/>
              </p:nvSpPr>
              <p:spPr>
                <a:xfrm>
                  <a:off x="1009175" y="3647300"/>
                  <a:ext cx="155800" cy="103300"/>
                </a:xfrm>
                <a:custGeom>
                  <a:avLst/>
                  <a:gdLst/>
                  <a:ahLst/>
                  <a:cxnLst/>
                  <a:rect l="l" t="t" r="r" b="b"/>
                  <a:pathLst>
                    <a:path w="6232" h="4132" fill="none" extrusionOk="0">
                      <a:moveTo>
                        <a:pt x="6163" y="2260"/>
                      </a:moveTo>
                      <a:cubicBezTo>
                        <a:pt x="6095" y="3356"/>
                        <a:pt x="4679" y="4132"/>
                        <a:pt x="2990" y="4041"/>
                      </a:cubicBezTo>
                      <a:cubicBezTo>
                        <a:pt x="1301" y="3927"/>
                        <a:pt x="0" y="2945"/>
                        <a:pt x="69" y="1872"/>
                      </a:cubicBezTo>
                      <a:cubicBezTo>
                        <a:pt x="137" y="777"/>
                        <a:pt x="1552" y="1"/>
                        <a:pt x="3241" y="92"/>
                      </a:cubicBezTo>
                      <a:cubicBezTo>
                        <a:pt x="4930" y="206"/>
                        <a:pt x="6231" y="1187"/>
                        <a:pt x="6163" y="2260"/>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8;p53">
                  <a:extLst>
                    <a:ext uri="{FF2B5EF4-FFF2-40B4-BE49-F238E27FC236}">
                      <a16:creationId xmlns:a16="http://schemas.microsoft.com/office/drawing/2014/main" id="{18E2230D-11B0-84A3-5FE5-6687CCAD8370}"/>
                    </a:ext>
                  </a:extLst>
                </p:cNvPr>
                <p:cNvSpPr/>
                <p:nvPr/>
              </p:nvSpPr>
              <p:spPr>
                <a:xfrm>
                  <a:off x="1006325" y="3645325"/>
                  <a:ext cx="158075" cy="59075"/>
                </a:xfrm>
                <a:custGeom>
                  <a:avLst/>
                  <a:gdLst/>
                  <a:ahLst/>
                  <a:cxnLst/>
                  <a:rect l="l" t="t" r="r" b="b"/>
                  <a:pathLst>
                    <a:path w="6323" h="2363" extrusionOk="0">
                      <a:moveTo>
                        <a:pt x="3064" y="1"/>
                      </a:moveTo>
                      <a:cubicBezTo>
                        <a:pt x="1424" y="1"/>
                        <a:pt x="86" y="833"/>
                        <a:pt x="0" y="1928"/>
                      </a:cubicBezTo>
                      <a:cubicBezTo>
                        <a:pt x="0" y="2020"/>
                        <a:pt x="69" y="2111"/>
                        <a:pt x="160" y="2111"/>
                      </a:cubicBezTo>
                      <a:cubicBezTo>
                        <a:pt x="169" y="2113"/>
                        <a:pt x="179" y="2115"/>
                        <a:pt x="189" y="2115"/>
                      </a:cubicBezTo>
                      <a:cubicBezTo>
                        <a:pt x="269" y="2115"/>
                        <a:pt x="342" y="2033"/>
                        <a:pt x="342" y="1951"/>
                      </a:cubicBezTo>
                      <a:cubicBezTo>
                        <a:pt x="406" y="1038"/>
                        <a:pt x="1577" y="342"/>
                        <a:pt x="3027" y="342"/>
                      </a:cubicBezTo>
                      <a:cubicBezTo>
                        <a:pt x="3135" y="342"/>
                        <a:pt x="3245" y="346"/>
                        <a:pt x="3355" y="353"/>
                      </a:cubicBezTo>
                      <a:cubicBezTo>
                        <a:pt x="4930" y="445"/>
                        <a:pt x="5980" y="1198"/>
                        <a:pt x="5912" y="2179"/>
                      </a:cubicBezTo>
                      <a:cubicBezTo>
                        <a:pt x="5912" y="2271"/>
                        <a:pt x="5980" y="2362"/>
                        <a:pt x="6072" y="2362"/>
                      </a:cubicBezTo>
                      <a:lnTo>
                        <a:pt x="6094" y="2362"/>
                      </a:lnTo>
                      <a:cubicBezTo>
                        <a:pt x="6163" y="2362"/>
                        <a:pt x="6254" y="2294"/>
                        <a:pt x="6254" y="2202"/>
                      </a:cubicBezTo>
                      <a:cubicBezTo>
                        <a:pt x="6323" y="1015"/>
                        <a:pt x="5181" y="125"/>
                        <a:pt x="3378" y="11"/>
                      </a:cubicBezTo>
                      <a:cubicBezTo>
                        <a:pt x="3272" y="4"/>
                        <a:pt x="3168" y="1"/>
                        <a:pt x="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9;p53">
                  <a:extLst>
                    <a:ext uri="{FF2B5EF4-FFF2-40B4-BE49-F238E27FC236}">
                      <a16:creationId xmlns:a16="http://schemas.microsoft.com/office/drawing/2014/main" id="{880D52E5-268B-9D13-E14B-D38DE77975B8}"/>
                    </a:ext>
                  </a:extLst>
                </p:cNvPr>
                <p:cNvSpPr/>
                <p:nvPr/>
              </p:nvSpPr>
              <p:spPr>
                <a:xfrm>
                  <a:off x="1062225" y="3650150"/>
                  <a:ext cx="102750" cy="98175"/>
                </a:xfrm>
                <a:custGeom>
                  <a:avLst/>
                  <a:gdLst/>
                  <a:ahLst/>
                  <a:cxnLst/>
                  <a:rect l="l" t="t" r="r" b="b"/>
                  <a:pathLst>
                    <a:path w="4110" h="3927" extrusionOk="0">
                      <a:moveTo>
                        <a:pt x="1188" y="1"/>
                      </a:moveTo>
                      <a:cubicBezTo>
                        <a:pt x="480" y="343"/>
                        <a:pt x="1" y="1051"/>
                        <a:pt x="1" y="1895"/>
                      </a:cubicBezTo>
                      <a:cubicBezTo>
                        <a:pt x="1" y="2831"/>
                        <a:pt x="617" y="3630"/>
                        <a:pt x="1462" y="3927"/>
                      </a:cubicBezTo>
                      <a:cubicBezTo>
                        <a:pt x="2877" y="3835"/>
                        <a:pt x="3995" y="3105"/>
                        <a:pt x="4041" y="2146"/>
                      </a:cubicBezTo>
                      <a:cubicBezTo>
                        <a:pt x="4109" y="1073"/>
                        <a:pt x="2831" y="115"/>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0;p53">
                  <a:extLst>
                    <a:ext uri="{FF2B5EF4-FFF2-40B4-BE49-F238E27FC236}">
                      <a16:creationId xmlns:a16="http://schemas.microsoft.com/office/drawing/2014/main" id="{5835C024-13CB-C5EE-5C41-B52A2B60116D}"/>
                    </a:ext>
                  </a:extLst>
                </p:cNvPr>
                <p:cNvSpPr/>
                <p:nvPr/>
              </p:nvSpPr>
              <p:spPr>
                <a:xfrm>
                  <a:off x="1085625" y="3572075"/>
                  <a:ext cx="144975" cy="77525"/>
                </a:xfrm>
                <a:custGeom>
                  <a:avLst/>
                  <a:gdLst/>
                  <a:ahLst/>
                  <a:cxnLst/>
                  <a:rect l="l" t="t" r="r" b="b"/>
                  <a:pathLst>
                    <a:path w="5799" h="3101" extrusionOk="0">
                      <a:moveTo>
                        <a:pt x="1269" y="0"/>
                      </a:moveTo>
                      <a:cubicBezTo>
                        <a:pt x="1006" y="0"/>
                        <a:pt x="742" y="22"/>
                        <a:pt x="480" y="65"/>
                      </a:cubicBezTo>
                      <a:cubicBezTo>
                        <a:pt x="343" y="88"/>
                        <a:pt x="183" y="134"/>
                        <a:pt x="115" y="248"/>
                      </a:cubicBezTo>
                      <a:cubicBezTo>
                        <a:pt x="1" y="407"/>
                        <a:pt x="92" y="659"/>
                        <a:pt x="275" y="750"/>
                      </a:cubicBezTo>
                      <a:cubicBezTo>
                        <a:pt x="457" y="841"/>
                        <a:pt x="663" y="864"/>
                        <a:pt x="868" y="864"/>
                      </a:cubicBezTo>
                      <a:cubicBezTo>
                        <a:pt x="2032" y="932"/>
                        <a:pt x="3173" y="1298"/>
                        <a:pt x="4155" y="1960"/>
                      </a:cubicBezTo>
                      <a:cubicBezTo>
                        <a:pt x="4680" y="2325"/>
                        <a:pt x="5136" y="2873"/>
                        <a:pt x="5707" y="3101"/>
                      </a:cubicBezTo>
                      <a:cubicBezTo>
                        <a:pt x="5798" y="2165"/>
                        <a:pt x="4429" y="1069"/>
                        <a:pt x="3698" y="636"/>
                      </a:cubicBezTo>
                      <a:cubicBezTo>
                        <a:pt x="2951" y="219"/>
                        <a:pt x="2111"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1;p53">
                  <a:extLst>
                    <a:ext uri="{FF2B5EF4-FFF2-40B4-BE49-F238E27FC236}">
                      <a16:creationId xmlns:a16="http://schemas.microsoft.com/office/drawing/2014/main" id="{A3EE0E6D-9C6E-E99C-1539-4FFF87355A1A}"/>
                    </a:ext>
                  </a:extLst>
                </p:cNvPr>
                <p:cNvSpPr/>
                <p:nvPr/>
              </p:nvSpPr>
              <p:spPr>
                <a:xfrm rot="9900040">
                  <a:off x="804305" y="3911325"/>
                  <a:ext cx="152395" cy="62398"/>
                </a:xfrm>
                <a:custGeom>
                  <a:avLst/>
                  <a:gdLst/>
                  <a:ahLst/>
                  <a:cxnLst/>
                  <a:rect l="l" t="t" r="r" b="b"/>
                  <a:pathLst>
                    <a:path w="6096" h="2496" extrusionOk="0">
                      <a:moveTo>
                        <a:pt x="193" y="1"/>
                      </a:moveTo>
                      <a:cubicBezTo>
                        <a:pt x="157" y="1"/>
                        <a:pt x="121" y="12"/>
                        <a:pt x="92" y="30"/>
                      </a:cubicBezTo>
                      <a:cubicBezTo>
                        <a:pt x="24" y="76"/>
                        <a:pt x="1" y="190"/>
                        <a:pt x="69" y="259"/>
                      </a:cubicBezTo>
                      <a:cubicBezTo>
                        <a:pt x="1074" y="1674"/>
                        <a:pt x="2831" y="2496"/>
                        <a:pt x="4566" y="2496"/>
                      </a:cubicBezTo>
                      <a:cubicBezTo>
                        <a:pt x="5045" y="2496"/>
                        <a:pt x="5502" y="2427"/>
                        <a:pt x="5958" y="2290"/>
                      </a:cubicBezTo>
                      <a:cubicBezTo>
                        <a:pt x="6050" y="2267"/>
                        <a:pt x="6095" y="2176"/>
                        <a:pt x="6072" y="2085"/>
                      </a:cubicBezTo>
                      <a:cubicBezTo>
                        <a:pt x="6054" y="2009"/>
                        <a:pt x="5988" y="1965"/>
                        <a:pt x="5914" y="1965"/>
                      </a:cubicBezTo>
                      <a:cubicBezTo>
                        <a:pt x="5898" y="1965"/>
                        <a:pt x="5883" y="1967"/>
                        <a:pt x="5867" y="1971"/>
                      </a:cubicBezTo>
                      <a:cubicBezTo>
                        <a:pt x="5436" y="2094"/>
                        <a:pt x="4989" y="2154"/>
                        <a:pt x="4541" y="2154"/>
                      </a:cubicBezTo>
                      <a:cubicBezTo>
                        <a:pt x="2922" y="2154"/>
                        <a:pt x="1286" y="1381"/>
                        <a:pt x="320" y="76"/>
                      </a:cubicBezTo>
                      <a:cubicBezTo>
                        <a:pt x="294" y="23"/>
                        <a:pt x="243"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2;p53">
                  <a:extLst>
                    <a:ext uri="{FF2B5EF4-FFF2-40B4-BE49-F238E27FC236}">
                      <a16:creationId xmlns:a16="http://schemas.microsoft.com/office/drawing/2014/main" id="{480957B6-16BE-D7C6-2BF2-17E79EFC35AB}"/>
                    </a:ext>
                  </a:extLst>
                </p:cNvPr>
                <p:cNvSpPr/>
                <p:nvPr/>
              </p:nvSpPr>
              <p:spPr>
                <a:xfrm>
                  <a:off x="334100" y="3718600"/>
                  <a:ext cx="105025" cy="127875"/>
                </a:xfrm>
                <a:custGeom>
                  <a:avLst/>
                  <a:gdLst/>
                  <a:ahLst/>
                  <a:cxnLst/>
                  <a:rect l="l" t="t" r="r" b="b"/>
                  <a:pathLst>
                    <a:path w="4201" h="5115" extrusionOk="0">
                      <a:moveTo>
                        <a:pt x="1034" y="0"/>
                      </a:moveTo>
                      <a:cubicBezTo>
                        <a:pt x="889" y="0"/>
                        <a:pt x="742" y="15"/>
                        <a:pt x="594" y="47"/>
                      </a:cubicBezTo>
                      <a:cubicBezTo>
                        <a:pt x="412" y="93"/>
                        <a:pt x="138" y="230"/>
                        <a:pt x="46" y="435"/>
                      </a:cubicBezTo>
                      <a:cubicBezTo>
                        <a:pt x="1" y="572"/>
                        <a:pt x="1" y="686"/>
                        <a:pt x="69" y="801"/>
                      </a:cubicBezTo>
                      <a:cubicBezTo>
                        <a:pt x="100" y="861"/>
                        <a:pt x="161" y="892"/>
                        <a:pt x="218" y="892"/>
                      </a:cubicBezTo>
                      <a:cubicBezTo>
                        <a:pt x="247" y="892"/>
                        <a:pt x="275" y="884"/>
                        <a:pt x="298" y="869"/>
                      </a:cubicBezTo>
                      <a:cubicBezTo>
                        <a:pt x="389" y="823"/>
                        <a:pt x="412" y="709"/>
                        <a:pt x="366" y="641"/>
                      </a:cubicBezTo>
                      <a:cubicBezTo>
                        <a:pt x="343" y="618"/>
                        <a:pt x="343" y="595"/>
                        <a:pt x="366" y="572"/>
                      </a:cubicBezTo>
                      <a:cubicBezTo>
                        <a:pt x="389" y="481"/>
                        <a:pt x="549" y="390"/>
                        <a:pt x="663" y="367"/>
                      </a:cubicBezTo>
                      <a:cubicBezTo>
                        <a:pt x="784" y="343"/>
                        <a:pt x="904" y="331"/>
                        <a:pt x="1023" y="331"/>
                      </a:cubicBezTo>
                      <a:cubicBezTo>
                        <a:pt x="1804" y="331"/>
                        <a:pt x="2529" y="820"/>
                        <a:pt x="2945" y="1394"/>
                      </a:cubicBezTo>
                      <a:cubicBezTo>
                        <a:pt x="3311" y="1873"/>
                        <a:pt x="3539" y="2444"/>
                        <a:pt x="3676" y="2992"/>
                      </a:cubicBezTo>
                      <a:cubicBezTo>
                        <a:pt x="3379" y="2741"/>
                        <a:pt x="2991" y="2558"/>
                        <a:pt x="2489" y="2421"/>
                      </a:cubicBezTo>
                      <a:cubicBezTo>
                        <a:pt x="2259" y="2362"/>
                        <a:pt x="2051" y="2331"/>
                        <a:pt x="1864" y="2331"/>
                      </a:cubicBezTo>
                      <a:cubicBezTo>
                        <a:pt x="1551" y="2331"/>
                        <a:pt x="1297" y="2418"/>
                        <a:pt x="1096" y="2604"/>
                      </a:cubicBezTo>
                      <a:cubicBezTo>
                        <a:pt x="914" y="2786"/>
                        <a:pt x="800" y="3060"/>
                        <a:pt x="777" y="3357"/>
                      </a:cubicBezTo>
                      <a:cubicBezTo>
                        <a:pt x="731" y="3836"/>
                        <a:pt x="937" y="4316"/>
                        <a:pt x="1302" y="4658"/>
                      </a:cubicBezTo>
                      <a:cubicBezTo>
                        <a:pt x="1621" y="4955"/>
                        <a:pt x="2032" y="5115"/>
                        <a:pt x="2420" y="5115"/>
                      </a:cubicBezTo>
                      <a:cubicBezTo>
                        <a:pt x="2489" y="5115"/>
                        <a:pt x="2580" y="5115"/>
                        <a:pt x="2649" y="5092"/>
                      </a:cubicBezTo>
                      <a:cubicBezTo>
                        <a:pt x="2740" y="5092"/>
                        <a:pt x="2786" y="5000"/>
                        <a:pt x="2786" y="4909"/>
                      </a:cubicBezTo>
                      <a:cubicBezTo>
                        <a:pt x="2766" y="4830"/>
                        <a:pt x="2694" y="4768"/>
                        <a:pt x="2616" y="4768"/>
                      </a:cubicBezTo>
                      <a:cubicBezTo>
                        <a:pt x="2604" y="4768"/>
                        <a:pt x="2592" y="4769"/>
                        <a:pt x="2580" y="4772"/>
                      </a:cubicBezTo>
                      <a:cubicBezTo>
                        <a:pt x="2537" y="4778"/>
                        <a:pt x="2492" y="4781"/>
                        <a:pt x="2448" y="4781"/>
                      </a:cubicBezTo>
                      <a:cubicBezTo>
                        <a:pt x="2140" y="4781"/>
                        <a:pt x="1809" y="4646"/>
                        <a:pt x="1530" y="4407"/>
                      </a:cubicBezTo>
                      <a:cubicBezTo>
                        <a:pt x="1233" y="4133"/>
                        <a:pt x="1074" y="3745"/>
                        <a:pt x="1096" y="3380"/>
                      </a:cubicBezTo>
                      <a:cubicBezTo>
                        <a:pt x="1119" y="3152"/>
                        <a:pt x="1211" y="2969"/>
                        <a:pt x="1325" y="2855"/>
                      </a:cubicBezTo>
                      <a:cubicBezTo>
                        <a:pt x="1465" y="2728"/>
                        <a:pt x="1658" y="2662"/>
                        <a:pt x="1902" y="2662"/>
                      </a:cubicBezTo>
                      <a:cubicBezTo>
                        <a:pt x="2055" y="2662"/>
                        <a:pt x="2227" y="2688"/>
                        <a:pt x="2420" y="2741"/>
                      </a:cubicBezTo>
                      <a:cubicBezTo>
                        <a:pt x="2717" y="2832"/>
                        <a:pt x="3721" y="3152"/>
                        <a:pt x="3858" y="3882"/>
                      </a:cubicBezTo>
                      <a:cubicBezTo>
                        <a:pt x="3858" y="3905"/>
                        <a:pt x="3858" y="3928"/>
                        <a:pt x="3858" y="3950"/>
                      </a:cubicBezTo>
                      <a:cubicBezTo>
                        <a:pt x="3878" y="4030"/>
                        <a:pt x="3950" y="4092"/>
                        <a:pt x="4013" y="4092"/>
                      </a:cubicBezTo>
                      <a:cubicBezTo>
                        <a:pt x="4023" y="4092"/>
                        <a:pt x="4032" y="4090"/>
                        <a:pt x="4041" y="4087"/>
                      </a:cubicBezTo>
                      <a:cubicBezTo>
                        <a:pt x="4132" y="4087"/>
                        <a:pt x="4201" y="3996"/>
                        <a:pt x="4201" y="3905"/>
                      </a:cubicBezTo>
                      <a:cubicBezTo>
                        <a:pt x="4201" y="3882"/>
                        <a:pt x="4178" y="3859"/>
                        <a:pt x="4178" y="3836"/>
                      </a:cubicBezTo>
                      <a:cubicBezTo>
                        <a:pt x="4064" y="3015"/>
                        <a:pt x="3835" y="1988"/>
                        <a:pt x="3219" y="1189"/>
                      </a:cubicBezTo>
                      <a:cubicBezTo>
                        <a:pt x="2748" y="561"/>
                        <a:pt x="1923" y="0"/>
                        <a:pt x="10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843;p53">
                  <a:extLst>
                    <a:ext uri="{FF2B5EF4-FFF2-40B4-BE49-F238E27FC236}">
                      <a16:creationId xmlns:a16="http://schemas.microsoft.com/office/drawing/2014/main" id="{C4C3C52B-4959-FDF3-969D-D721F29CE843}"/>
                    </a:ext>
                  </a:extLst>
                </p:cNvPr>
                <p:cNvSpPr/>
                <p:nvPr/>
              </p:nvSpPr>
              <p:spPr>
                <a:xfrm>
                  <a:off x="887050" y="3674125"/>
                  <a:ext cx="60525" cy="198600"/>
                </a:xfrm>
                <a:custGeom>
                  <a:avLst/>
                  <a:gdLst/>
                  <a:ahLst/>
                  <a:cxnLst/>
                  <a:rect l="l" t="t" r="r" b="b"/>
                  <a:pathLst>
                    <a:path w="2421" h="7944" extrusionOk="0">
                      <a:moveTo>
                        <a:pt x="1279" y="0"/>
                      </a:moveTo>
                      <a:cubicBezTo>
                        <a:pt x="1187" y="23"/>
                        <a:pt x="1119" y="114"/>
                        <a:pt x="1142" y="206"/>
                      </a:cubicBezTo>
                      <a:lnTo>
                        <a:pt x="1964" y="6095"/>
                      </a:lnTo>
                      <a:cubicBezTo>
                        <a:pt x="2055" y="6597"/>
                        <a:pt x="2078" y="7167"/>
                        <a:pt x="1735" y="7464"/>
                      </a:cubicBezTo>
                      <a:cubicBezTo>
                        <a:pt x="1612" y="7557"/>
                        <a:pt x="1456" y="7603"/>
                        <a:pt x="1298" y="7603"/>
                      </a:cubicBezTo>
                      <a:cubicBezTo>
                        <a:pt x="1103" y="7603"/>
                        <a:pt x="904" y="7534"/>
                        <a:pt x="754" y="7396"/>
                      </a:cubicBezTo>
                      <a:cubicBezTo>
                        <a:pt x="480" y="7167"/>
                        <a:pt x="343" y="6757"/>
                        <a:pt x="389" y="6346"/>
                      </a:cubicBezTo>
                      <a:cubicBezTo>
                        <a:pt x="411" y="6254"/>
                        <a:pt x="343" y="6186"/>
                        <a:pt x="229" y="6163"/>
                      </a:cubicBezTo>
                      <a:cubicBezTo>
                        <a:pt x="138" y="6163"/>
                        <a:pt x="69" y="6232"/>
                        <a:pt x="46" y="6323"/>
                      </a:cubicBezTo>
                      <a:cubicBezTo>
                        <a:pt x="1" y="6848"/>
                        <a:pt x="183" y="7350"/>
                        <a:pt x="526" y="7647"/>
                      </a:cubicBezTo>
                      <a:cubicBezTo>
                        <a:pt x="754" y="7829"/>
                        <a:pt x="1028" y="7944"/>
                        <a:pt x="1302" y="7944"/>
                      </a:cubicBezTo>
                      <a:cubicBezTo>
                        <a:pt x="1530" y="7944"/>
                        <a:pt x="1758" y="7875"/>
                        <a:pt x="1941" y="7715"/>
                      </a:cubicBezTo>
                      <a:cubicBezTo>
                        <a:pt x="2420" y="7327"/>
                        <a:pt x="2397" y="6643"/>
                        <a:pt x="2306" y="6026"/>
                      </a:cubicBezTo>
                      <a:lnTo>
                        <a:pt x="1461" y="160"/>
                      </a:lnTo>
                      <a:cubicBezTo>
                        <a:pt x="1461" y="46"/>
                        <a:pt x="137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4;p53">
                  <a:extLst>
                    <a:ext uri="{FF2B5EF4-FFF2-40B4-BE49-F238E27FC236}">
                      <a16:creationId xmlns:a16="http://schemas.microsoft.com/office/drawing/2014/main" id="{FEA81AE9-4593-8941-0093-7A031CB4AEC0}"/>
                    </a:ext>
                  </a:extLst>
                </p:cNvPr>
                <p:cNvSpPr/>
                <p:nvPr/>
              </p:nvSpPr>
              <p:spPr>
                <a:xfrm>
                  <a:off x="371200" y="3089225"/>
                  <a:ext cx="873100" cy="619225"/>
                </a:xfrm>
                <a:custGeom>
                  <a:avLst/>
                  <a:gdLst/>
                  <a:ahLst/>
                  <a:cxnLst/>
                  <a:rect l="l" t="t" r="r" b="b"/>
                  <a:pathLst>
                    <a:path w="34924" h="24769" extrusionOk="0">
                      <a:moveTo>
                        <a:pt x="20566" y="0"/>
                      </a:moveTo>
                      <a:cubicBezTo>
                        <a:pt x="16206" y="0"/>
                        <a:pt x="11733" y="1530"/>
                        <a:pt x="8195" y="4086"/>
                      </a:cubicBezTo>
                      <a:cubicBezTo>
                        <a:pt x="6551" y="5296"/>
                        <a:pt x="5068" y="6734"/>
                        <a:pt x="3721" y="8240"/>
                      </a:cubicBezTo>
                      <a:cubicBezTo>
                        <a:pt x="434" y="11915"/>
                        <a:pt x="0" y="18649"/>
                        <a:pt x="1370" y="23374"/>
                      </a:cubicBezTo>
                      <a:cubicBezTo>
                        <a:pt x="1615" y="24189"/>
                        <a:pt x="2443" y="24768"/>
                        <a:pt x="3284" y="24768"/>
                      </a:cubicBezTo>
                      <a:cubicBezTo>
                        <a:pt x="3384" y="24768"/>
                        <a:pt x="3484" y="24760"/>
                        <a:pt x="3584" y="24743"/>
                      </a:cubicBezTo>
                      <a:cubicBezTo>
                        <a:pt x="4155" y="23008"/>
                        <a:pt x="4337" y="21137"/>
                        <a:pt x="4155" y="19311"/>
                      </a:cubicBezTo>
                      <a:cubicBezTo>
                        <a:pt x="6665" y="19311"/>
                        <a:pt x="8880" y="16731"/>
                        <a:pt x="8469" y="14243"/>
                      </a:cubicBezTo>
                      <a:lnTo>
                        <a:pt x="8469" y="14243"/>
                      </a:lnTo>
                      <a:cubicBezTo>
                        <a:pt x="8898" y="14516"/>
                        <a:pt x="9382" y="14637"/>
                        <a:pt x="9874" y="14637"/>
                      </a:cubicBezTo>
                      <a:cubicBezTo>
                        <a:pt x="10951" y="14637"/>
                        <a:pt x="12071" y="14055"/>
                        <a:pt x="12760" y="13193"/>
                      </a:cubicBezTo>
                      <a:cubicBezTo>
                        <a:pt x="13787" y="11915"/>
                        <a:pt x="14107" y="10249"/>
                        <a:pt x="14358" y="8651"/>
                      </a:cubicBezTo>
                      <a:cubicBezTo>
                        <a:pt x="15144" y="8928"/>
                        <a:pt x="15972" y="9060"/>
                        <a:pt x="16803" y="9060"/>
                      </a:cubicBezTo>
                      <a:cubicBezTo>
                        <a:pt x="19060" y="9060"/>
                        <a:pt x="21329" y="8081"/>
                        <a:pt x="22780" y="6346"/>
                      </a:cubicBezTo>
                      <a:cubicBezTo>
                        <a:pt x="23565" y="7929"/>
                        <a:pt x="25347" y="8816"/>
                        <a:pt x="27097" y="8816"/>
                      </a:cubicBezTo>
                      <a:cubicBezTo>
                        <a:pt x="28199" y="8816"/>
                        <a:pt x="29287" y="8465"/>
                        <a:pt x="30107" y="7715"/>
                      </a:cubicBezTo>
                      <a:cubicBezTo>
                        <a:pt x="30968" y="8677"/>
                        <a:pt x="32278" y="9228"/>
                        <a:pt x="33576" y="9228"/>
                      </a:cubicBezTo>
                      <a:cubicBezTo>
                        <a:pt x="34033" y="9228"/>
                        <a:pt x="34489" y="9159"/>
                        <a:pt x="34923" y="9016"/>
                      </a:cubicBezTo>
                      <a:cubicBezTo>
                        <a:pt x="33942" y="7076"/>
                        <a:pt x="32800" y="5364"/>
                        <a:pt x="30997" y="4132"/>
                      </a:cubicBezTo>
                      <a:cubicBezTo>
                        <a:pt x="27870" y="1986"/>
                        <a:pt x="24378" y="0"/>
                        <a:pt x="20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5;p53">
                  <a:extLst>
                    <a:ext uri="{FF2B5EF4-FFF2-40B4-BE49-F238E27FC236}">
                      <a16:creationId xmlns:a16="http://schemas.microsoft.com/office/drawing/2014/main" id="{F95A384A-85E5-CA6A-F36E-5CB2AD77CE46}"/>
                    </a:ext>
                  </a:extLst>
                </p:cNvPr>
                <p:cNvSpPr/>
                <p:nvPr/>
              </p:nvSpPr>
              <p:spPr>
                <a:xfrm>
                  <a:off x="291875" y="3104600"/>
                  <a:ext cx="471375" cy="565850"/>
                </a:xfrm>
                <a:custGeom>
                  <a:avLst/>
                  <a:gdLst/>
                  <a:ahLst/>
                  <a:cxnLst/>
                  <a:rect l="l" t="t" r="r" b="b"/>
                  <a:pathLst>
                    <a:path w="18855" h="22634" extrusionOk="0">
                      <a:moveTo>
                        <a:pt x="18730" y="1"/>
                      </a:moveTo>
                      <a:cubicBezTo>
                        <a:pt x="17887" y="1"/>
                        <a:pt x="12963" y="115"/>
                        <a:pt x="9633" y="2695"/>
                      </a:cubicBezTo>
                      <a:cubicBezTo>
                        <a:pt x="9633" y="2695"/>
                        <a:pt x="1" y="8744"/>
                        <a:pt x="4223" y="22507"/>
                      </a:cubicBezTo>
                      <a:cubicBezTo>
                        <a:pt x="4245" y="22593"/>
                        <a:pt x="4316" y="22634"/>
                        <a:pt x="4389" y="22634"/>
                      </a:cubicBezTo>
                      <a:cubicBezTo>
                        <a:pt x="4471" y="22634"/>
                        <a:pt x="4554" y="22582"/>
                        <a:pt x="4566" y="22485"/>
                      </a:cubicBezTo>
                      <a:cubicBezTo>
                        <a:pt x="4863" y="18878"/>
                        <a:pt x="6757" y="5777"/>
                        <a:pt x="18854" y="2"/>
                      </a:cubicBezTo>
                      <a:cubicBezTo>
                        <a:pt x="18854" y="2"/>
                        <a:pt x="18811" y="1"/>
                        <a:pt x="18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46;p53">
                <a:extLst>
                  <a:ext uri="{FF2B5EF4-FFF2-40B4-BE49-F238E27FC236}">
                    <a16:creationId xmlns:a16="http://schemas.microsoft.com/office/drawing/2014/main" id="{6CB499CD-AF58-E81B-BCA0-83000BB33AAF}"/>
                  </a:ext>
                </a:extLst>
              </p:cNvPr>
              <p:cNvSpPr/>
              <p:nvPr/>
            </p:nvSpPr>
            <p:spPr>
              <a:xfrm flipH="1">
                <a:off x="1297264" y="4405976"/>
                <a:ext cx="264906" cy="176979"/>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79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 name="Content Placeholder 2">
            <a:extLst>
              <a:ext uri="{FF2B5EF4-FFF2-40B4-BE49-F238E27FC236}">
                <a16:creationId xmlns:a16="http://schemas.microsoft.com/office/drawing/2014/main" id="{FF8F2667-D502-DC49-D701-2F0F31148A30}"/>
              </a:ext>
            </a:extLst>
          </p:cNvPr>
          <p:cNvSpPr txBox="1">
            <a:spLocks/>
          </p:cNvSpPr>
          <p:nvPr/>
        </p:nvSpPr>
        <p:spPr>
          <a:xfrm>
            <a:off x="838200" y="4404927"/>
            <a:ext cx="6923889" cy="231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spcAft>
                <a:spcPts val="0"/>
              </a:spcAft>
              <a:buNone/>
            </a:pPr>
            <a:endParaRPr lang="en-US" sz="2200" b="1" dirty="0">
              <a:solidFill>
                <a:srgbClr val="FFFFFF"/>
              </a:solidFill>
            </a:endParaRPr>
          </a:p>
        </p:txBody>
      </p:sp>
    </p:spTree>
    <p:extLst>
      <p:ext uri="{BB962C8B-B14F-4D97-AF65-F5344CB8AC3E}">
        <p14:creationId xmlns:p14="http://schemas.microsoft.com/office/powerpoint/2010/main" val="127063275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fontScale="90000"/>
          </a:bodyPr>
          <a:lstStyle/>
          <a:p>
            <a:r>
              <a:rPr lang="en-US" dirty="0"/>
              <a:t>Solution: Machine Learning</a:t>
            </a:r>
            <a:br>
              <a:rPr lang="en-US" dirty="0"/>
            </a:br>
            <a:r>
              <a:rPr lang="en-US" dirty="0"/>
              <a:t>for Skin Cancer Diagnosis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p:txBody>
          <a:bodyPr>
            <a:normAutofit/>
          </a:bodyPr>
          <a:lstStyle/>
          <a:p>
            <a:pPr marL="0" indent="0" algn="ctr">
              <a:buNone/>
            </a:pPr>
            <a:r>
              <a:rPr lang="en-US" sz="2400" b="1" i="0" dirty="0">
                <a:effectLst/>
              </a:rPr>
              <a:t> Faster Diagnosis</a:t>
            </a:r>
            <a:r>
              <a:rPr lang="en-US" sz="2400" b="0" i="0" dirty="0">
                <a:effectLst/>
              </a:rPr>
              <a:t>: Machine learning expedites the skin cancer diagnostic process.</a:t>
            </a:r>
          </a:p>
          <a:p>
            <a:pPr marL="0" indent="0" algn="ctr">
              <a:buNone/>
            </a:pPr>
            <a:r>
              <a:rPr lang="en-US" sz="2400" b="1" i="0" dirty="0">
                <a:effectLst/>
              </a:rPr>
              <a:t> Enhanced Accuracy</a:t>
            </a:r>
            <a:r>
              <a:rPr lang="en-US" sz="2400" b="0" i="0" dirty="0">
                <a:effectLst/>
              </a:rPr>
              <a:t>: Advanced algorithms analyze large and diverse datasets, improving diagnostic accuracy by identifying subtle patterns that may elude human observation</a:t>
            </a:r>
          </a:p>
          <a:p>
            <a:pPr marL="0" indent="0" algn="ctr">
              <a:buNone/>
            </a:pPr>
            <a:r>
              <a:rPr lang="en-US" sz="2400" b="1" dirty="0"/>
              <a:t>Improving Access to </a:t>
            </a:r>
            <a:r>
              <a:rPr lang="en-US" sz="2400" b="1" i="0" dirty="0">
                <a:effectLst/>
              </a:rPr>
              <a:t>Healthcare</a:t>
            </a:r>
            <a:r>
              <a:rPr lang="en-US" sz="2400" b="0" i="0" dirty="0">
                <a:effectLst/>
              </a:rPr>
              <a:t>: integration of machine learning tools in skin cancer detection promotes healthcare accessibility by empowering professionals, even in resource-limited settings, to access advanced diagnostic capabilities.</a:t>
            </a:r>
          </a:p>
        </p:txBody>
      </p:sp>
    </p:spTree>
    <p:extLst>
      <p:ext uri="{BB962C8B-B14F-4D97-AF65-F5344CB8AC3E}">
        <p14:creationId xmlns:p14="http://schemas.microsoft.com/office/powerpoint/2010/main" val="309639235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2667</Words>
  <Application>Microsoft Office PowerPoint</Application>
  <PresentationFormat>Widescreen</PresentationFormat>
  <Paragraphs>299</Paragraphs>
  <Slides>46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(Body)</vt:lpstr>
      <vt:lpstr>Arial</vt:lpstr>
      <vt:lpstr>Avenir Next LT Pro</vt:lpstr>
      <vt:lpstr>Noto Naskh Arabic UI</vt:lpstr>
      <vt:lpstr>Office Theme</vt:lpstr>
      <vt:lpstr>PowerPoint Presentation</vt:lpstr>
      <vt:lpstr>PowerPoint Presentation</vt:lpstr>
      <vt:lpstr>Introduction</vt:lpstr>
      <vt:lpstr>Introduction</vt:lpstr>
      <vt:lpstr>Why Skin Cancer ? </vt:lpstr>
      <vt:lpstr>Count.. </vt:lpstr>
      <vt:lpstr>Count.. </vt:lpstr>
      <vt:lpstr>Problem: Skin Cancer</vt:lpstr>
      <vt:lpstr>Solution: Machine Learning for Skin Cancer Diagnosis</vt:lpstr>
      <vt:lpstr>Machine Learning Methodology</vt:lpstr>
      <vt:lpstr>2.1 Modeling Strategy </vt:lpstr>
      <vt:lpstr>Models</vt:lpstr>
      <vt:lpstr>Tools and Libraries</vt:lpstr>
      <vt:lpstr>Model Training Pipeline</vt:lpstr>
      <vt:lpstr>Data Source </vt:lpstr>
      <vt:lpstr>7 classes</vt:lpstr>
      <vt:lpstr>Data Collection </vt:lpstr>
      <vt:lpstr>Exploratory Data Analysis</vt:lpstr>
      <vt:lpstr>Data exploration</vt:lpstr>
      <vt:lpstr>Data Pre-processing</vt:lpstr>
      <vt:lpstr>Data pre processing</vt:lpstr>
      <vt:lpstr>Different techniques used for this are: </vt:lpstr>
      <vt:lpstr>Limitation of previous work </vt:lpstr>
      <vt:lpstr> Model Training The model used is a Convolutional Neural Network (CNN). All models were trained for 30 epochs.  </vt:lpstr>
      <vt:lpstr>Training Results</vt:lpstr>
      <vt:lpstr>✅ 8. Save the Model </vt:lpstr>
      <vt:lpstr>Web Application</vt:lpstr>
      <vt:lpstr>Application Idea</vt:lpstr>
      <vt:lpstr>User Interface (UI)</vt:lpstr>
      <vt:lpstr>User Interface (UI)</vt:lpstr>
      <vt:lpstr>Features</vt:lpstr>
      <vt:lpstr>Features</vt:lpstr>
      <vt:lpstr>Patient Features</vt:lpstr>
      <vt:lpstr>Result</vt:lpstr>
      <vt:lpstr>Features</vt:lpstr>
      <vt:lpstr>Backend</vt:lpstr>
      <vt:lpstr>Backend development with Node JS</vt:lpstr>
      <vt:lpstr>Node JS Packages Used</vt:lpstr>
      <vt:lpstr>Thank You ✨</vt:lpstr>
      <vt:lpstr>Architecture and Design Patterns</vt:lpstr>
      <vt:lpstr>Project Structure</vt:lpstr>
      <vt:lpstr>Project Structure</vt:lpstr>
      <vt:lpstr>Demo of our website</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with Machine Learning</dc:title>
  <dc:creator>Mohamed Adel</dc:creator>
  <cp:lastModifiedBy>Ziad Abdelwahb Abdelguyed Sayed</cp:lastModifiedBy>
  <cp:revision>807</cp:revision>
  <dcterms:created xsi:type="dcterms:W3CDTF">2024-02-15T09:57:44Z</dcterms:created>
  <dcterms:modified xsi:type="dcterms:W3CDTF">2025-06-12T07:47:42Z</dcterms:modified>
</cp:coreProperties>
</file>